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468" r:id="rId2"/>
    <p:sldId id="445" r:id="rId3"/>
    <p:sldId id="469" r:id="rId4"/>
    <p:sldId id="470" r:id="rId5"/>
    <p:sldId id="496" r:id="rId6"/>
    <p:sldId id="417" r:id="rId7"/>
    <p:sldId id="459" r:id="rId8"/>
    <p:sldId id="460" r:id="rId9"/>
    <p:sldId id="461" r:id="rId10"/>
    <p:sldId id="462" r:id="rId11"/>
    <p:sldId id="443" r:id="rId12"/>
    <p:sldId id="452" r:id="rId13"/>
    <p:sldId id="455" r:id="rId14"/>
    <p:sldId id="329" r:id="rId15"/>
    <p:sldId id="458" r:id="rId16"/>
    <p:sldId id="504" r:id="rId17"/>
    <p:sldId id="336" r:id="rId18"/>
    <p:sldId id="370" r:id="rId19"/>
    <p:sldId id="495" r:id="rId20"/>
    <p:sldId id="472" r:id="rId21"/>
    <p:sldId id="345" r:id="rId22"/>
    <p:sldId id="347" r:id="rId23"/>
    <p:sldId id="351" r:id="rId24"/>
    <p:sldId id="352" r:id="rId25"/>
    <p:sldId id="275" r:id="rId26"/>
    <p:sldId id="430" r:id="rId27"/>
    <p:sldId id="475" r:id="rId28"/>
    <p:sldId id="476" r:id="rId29"/>
    <p:sldId id="477" r:id="rId30"/>
    <p:sldId id="487" r:id="rId31"/>
    <p:sldId id="503" r:id="rId32"/>
    <p:sldId id="497" r:id="rId33"/>
    <p:sldId id="498" r:id="rId34"/>
    <p:sldId id="494" r:id="rId35"/>
    <p:sldId id="479" r:id="rId36"/>
    <p:sldId id="480" r:id="rId37"/>
    <p:sldId id="481" r:id="rId38"/>
    <p:sldId id="482" r:id="rId39"/>
    <p:sldId id="483" r:id="rId40"/>
    <p:sldId id="484" r:id="rId41"/>
    <p:sldId id="485" r:id="rId42"/>
    <p:sldId id="486" r:id="rId43"/>
    <p:sldId id="505" r:id="rId44"/>
    <p:sldId id="506" r:id="rId45"/>
    <p:sldId id="507" r:id="rId46"/>
    <p:sldId id="508" r:id="rId47"/>
    <p:sldId id="509" r:id="rId48"/>
    <p:sldId id="510" r:id="rId49"/>
    <p:sldId id="474" r:id="rId50"/>
    <p:sldId id="478" r:id="rId51"/>
    <p:sldId id="438" r:id="rId52"/>
    <p:sldId id="499" r:id="rId53"/>
    <p:sldId id="500" r:id="rId54"/>
    <p:sldId id="501" r:id="rId55"/>
    <p:sldId id="502" r:id="rId56"/>
    <p:sldId id="466" r:id="rId57"/>
    <p:sldId id="402" r:id="rId58"/>
    <p:sldId id="488" r:id="rId59"/>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501" autoAdjust="0"/>
  </p:normalViewPr>
  <p:slideViewPr>
    <p:cSldViewPr>
      <p:cViewPr varScale="1">
        <p:scale>
          <a:sx n="93" d="100"/>
          <a:sy n="93"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ata\RJ\RJ116\RJ1168\RJ116807_Great%20Basin%20Gold%20--%20Pulse%20Measurement\03_Pulse%20Measurement\05_Presentations\03_Revision%20for%2021%20July%20for%201%20hour\Scenarios%20Spreadsheet\Scenarios%20v%2012_00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28"/>
          <c:w val="0.57923151793525807"/>
          <c:h val="0.77714129483814676"/>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0.30000000000000032</c:v>
                </c:pt>
                <c:pt idx="1">
                  <c:v>0.25</c:v>
                </c:pt>
                <c:pt idx="2">
                  <c:v>0.15000000000000024</c:v>
                </c:pt>
                <c:pt idx="3">
                  <c:v>0.12000000000000002</c:v>
                </c:pt>
                <c:pt idx="4">
                  <c:v>0.1</c:v>
                </c:pt>
                <c:pt idx="5">
                  <c:v>8.0000000000000127E-2</c:v>
                </c:pt>
                <c:pt idx="6">
                  <c:v>5.0000000000000079E-2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9376884480171177"/>
          <c:y val="6.1910412849238046E-2"/>
          <c:w val="0.39789778112944768"/>
          <c:h val="0.93701224983447118"/>
        </c:manualLayout>
      </c:layout>
      <c:overlay val="0"/>
    </c:legend>
    <c:plotVisOnly val="1"/>
    <c:dispBlanksAs val="gap"/>
    <c:showDLblsOverMax val="0"/>
  </c:chart>
  <c:txPr>
    <a:bodyPr/>
    <a:lstStyle/>
    <a:p>
      <a:pPr>
        <a:defRPr sz="1800">
          <a:solidFill>
            <a:srgbClr val="002060"/>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427385892116248E-2"/>
          <c:y val="2.7210884353741478E-2"/>
          <c:w val="0.9076763485477175"/>
          <c:h val="0.84523809523809679"/>
        </c:manualLayout>
      </c:layout>
      <c:scatterChart>
        <c:scatterStyle val="smoothMarker"/>
        <c:varyColors val="0"/>
        <c:ser>
          <c:idx val="0"/>
          <c:order val="0"/>
          <c:tx>
            <c:strRef>
              <c:f>'Scenario Data'!$B$11</c:f>
              <c:strCache>
                <c:ptCount val="1"/>
                <c:pt idx="0">
                  <c:v>Scenario 1: Forecast Extrapolated</c:v>
                </c:pt>
              </c:strCache>
            </c:strRef>
          </c:tx>
          <c:spPr>
            <a:ln w="38100">
              <a:solidFill>
                <a:srgbClr val="FF0000"/>
              </a:solidFill>
              <a:prstDash val="solid"/>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Data'!$C$11:$U$11</c:f>
              <c:numCache>
                <c:formatCode>General</c:formatCode>
                <c:ptCount val="19"/>
                <c:pt idx="3">
                  <c:v>2</c:v>
                </c:pt>
                <c:pt idx="4">
                  <c:v>2.2000000000000002</c:v>
                </c:pt>
                <c:pt idx="5">
                  <c:v>2.4</c:v>
                </c:pt>
                <c:pt idx="6">
                  <c:v>2.6</c:v>
                </c:pt>
                <c:pt idx="7">
                  <c:v>2.8</c:v>
                </c:pt>
                <c:pt idx="8">
                  <c:v>3</c:v>
                </c:pt>
                <c:pt idx="9">
                  <c:v>3</c:v>
                </c:pt>
                <c:pt idx="10">
                  <c:v>3</c:v>
                </c:pt>
                <c:pt idx="11">
                  <c:v>3</c:v>
                </c:pt>
                <c:pt idx="12">
                  <c:v>3</c:v>
                </c:pt>
                <c:pt idx="13">
                  <c:v>3</c:v>
                </c:pt>
                <c:pt idx="14">
                  <c:v>3</c:v>
                </c:pt>
                <c:pt idx="15">
                  <c:v>3</c:v>
                </c:pt>
              </c:numCache>
            </c:numRef>
          </c:yVal>
          <c:smooth val="1"/>
        </c:ser>
        <c:ser>
          <c:idx val="1"/>
          <c:order val="1"/>
          <c:tx>
            <c:strRef>
              <c:f>'Scenario Data'!$B$12</c:f>
              <c:strCache>
                <c:ptCount val="1"/>
                <c:pt idx="0">
                  <c:v>Scenario 1: Possible decay curve - worst case?</c:v>
                </c:pt>
              </c:strCache>
            </c:strRef>
          </c:tx>
          <c:spPr>
            <a:ln w="38100">
              <a:solidFill>
                <a:srgbClr val="FF0000"/>
              </a:solidFill>
              <a:prstDash val="lgDashDot"/>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Data'!$C$12:$U$12</c:f>
              <c:numCache>
                <c:formatCode>General</c:formatCode>
                <c:ptCount val="19"/>
                <c:pt idx="9">
                  <c:v>3</c:v>
                </c:pt>
                <c:pt idx="10">
                  <c:v>2.8499999999999988</c:v>
                </c:pt>
                <c:pt idx="11">
                  <c:v>2.2999999999999998</c:v>
                </c:pt>
                <c:pt idx="12">
                  <c:v>2</c:v>
                </c:pt>
                <c:pt idx="13">
                  <c:v>1.5</c:v>
                </c:pt>
                <c:pt idx="14">
                  <c:v>1</c:v>
                </c:pt>
                <c:pt idx="15">
                  <c:v>0.5</c:v>
                </c:pt>
              </c:numCache>
            </c:numRef>
          </c:yVal>
          <c:smooth val="1"/>
        </c:ser>
        <c:ser>
          <c:idx val="2"/>
          <c:order val="2"/>
          <c:tx>
            <c:strRef>
              <c:f>'Scenario Data'!$B$13</c:f>
              <c:strCache>
                <c:ptCount val="1"/>
                <c:pt idx="0">
                  <c:v>Scenario 1: Possible decay curve - best case?</c:v>
                </c:pt>
              </c:strCache>
            </c:strRef>
          </c:tx>
          <c:spPr>
            <a:ln w="38100">
              <a:solidFill>
                <a:srgbClr val="FF0000"/>
              </a:solidFill>
              <a:prstDash val="sysDash"/>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Data'!$C$13:$U$13</c:f>
              <c:numCache>
                <c:formatCode>General</c:formatCode>
                <c:ptCount val="19"/>
                <c:pt idx="14">
                  <c:v>3</c:v>
                </c:pt>
                <c:pt idx="15">
                  <c:v>3</c:v>
                </c:pt>
                <c:pt idx="16">
                  <c:v>2.8499999999999988</c:v>
                </c:pt>
                <c:pt idx="17">
                  <c:v>2.2999999999999998</c:v>
                </c:pt>
                <c:pt idx="18">
                  <c:v>1.8</c:v>
                </c:pt>
              </c:numCache>
            </c:numRef>
          </c:yVal>
          <c:smooth val="1"/>
        </c:ser>
        <c:ser>
          <c:idx val="3"/>
          <c:order val="3"/>
          <c:tx>
            <c:strRef>
              <c:f>'Scenario Data'!#REF!</c:f>
              <c:strCache>
                <c:ptCount val="1"/>
                <c:pt idx="0">
                  <c:v>#REF!</c:v>
                </c:pt>
              </c:strCache>
            </c:strRef>
          </c:tx>
          <c:spPr>
            <a:ln w="38100">
              <a:solidFill>
                <a:srgbClr val="FF00FF"/>
              </a:solidFill>
              <a:prstDash val="solid"/>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4"/>
          <c:order val="4"/>
          <c:tx>
            <c:strRef>
              <c:f>'Scenario Data'!#REF!</c:f>
              <c:strCache>
                <c:ptCount val="1"/>
                <c:pt idx="0">
                  <c:v>#REF!</c:v>
                </c:pt>
              </c:strCache>
            </c:strRef>
          </c:tx>
          <c:spPr>
            <a:ln w="38100">
              <a:solidFill>
                <a:srgbClr val="FF00FF"/>
              </a:solidFill>
              <a:prstDash val="sysDash"/>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5"/>
          <c:order val="5"/>
          <c:tx>
            <c:strRef>
              <c:f>'Scenario Data'!#REF!</c:f>
              <c:strCache>
                <c:ptCount val="1"/>
                <c:pt idx="0">
                  <c:v>#REF!</c:v>
                </c:pt>
              </c:strCache>
            </c:strRef>
          </c:tx>
          <c:spPr>
            <a:ln w="38100">
              <a:solidFill>
                <a:srgbClr val="FF00FF"/>
              </a:solidFill>
              <a:prstDash val="lgDashDot"/>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6"/>
          <c:order val="6"/>
          <c:tx>
            <c:strRef>
              <c:f>'Scenario Data'!$B$14</c:f>
              <c:strCache>
                <c:ptCount val="1"/>
                <c:pt idx="0">
                  <c:v>Scenario 3: Objective WITH Reimplementation of SAP</c:v>
                </c:pt>
              </c:strCache>
            </c:strRef>
          </c:tx>
          <c:spPr>
            <a:ln w="38100">
              <a:solidFill>
                <a:srgbClr val="002060"/>
              </a:solidFill>
              <a:prstDash val="solid"/>
            </a:ln>
          </c:spPr>
          <c:marker>
            <c:symbol val="none"/>
          </c:marker>
          <c:xVal>
            <c:numRef>
              <c:f>'Scenario Data'!$C$10:$U$10</c:f>
              <c:numCache>
                <c:formatCode>General</c:formatCode>
                <c:ptCount val="19"/>
                <c:pt idx="0">
                  <c:v>-0.75000000000000122</c:v>
                </c:pt>
                <c:pt idx="1">
                  <c:v>-0.5</c:v>
                </c:pt>
                <c:pt idx="2">
                  <c:v>-0.25</c:v>
                </c:pt>
                <c:pt idx="3">
                  <c:v>0</c:v>
                </c:pt>
                <c:pt idx="4">
                  <c:v>0.25</c:v>
                </c:pt>
                <c:pt idx="5">
                  <c:v>0.5</c:v>
                </c:pt>
                <c:pt idx="6">
                  <c:v>0.75000000000000122</c:v>
                </c:pt>
                <c:pt idx="7">
                  <c:v>1</c:v>
                </c:pt>
                <c:pt idx="8">
                  <c:v>1.25</c:v>
                </c:pt>
                <c:pt idx="9">
                  <c:v>1.5</c:v>
                </c:pt>
                <c:pt idx="10">
                  <c:v>1.7500000000000002</c:v>
                </c:pt>
                <c:pt idx="11">
                  <c:v>2</c:v>
                </c:pt>
                <c:pt idx="12">
                  <c:v>2.25</c:v>
                </c:pt>
                <c:pt idx="13">
                  <c:v>2.5</c:v>
                </c:pt>
                <c:pt idx="14">
                  <c:v>2.75</c:v>
                </c:pt>
                <c:pt idx="15">
                  <c:v>3</c:v>
                </c:pt>
                <c:pt idx="16">
                  <c:v>3.25</c:v>
                </c:pt>
                <c:pt idx="17">
                  <c:v>3.5</c:v>
                </c:pt>
                <c:pt idx="18">
                  <c:v>3.75</c:v>
                </c:pt>
              </c:numCache>
            </c:numRef>
          </c:xVal>
          <c:yVal>
            <c:numRef>
              <c:f>'Scenario Data'!$C$14:$U$14</c:f>
              <c:numCache>
                <c:formatCode>General</c:formatCode>
                <c:ptCount val="19"/>
                <c:pt idx="0">
                  <c:v>1.26</c:v>
                </c:pt>
                <c:pt idx="1">
                  <c:v>1.61</c:v>
                </c:pt>
                <c:pt idx="2">
                  <c:v>1.960000000000002</c:v>
                </c:pt>
                <c:pt idx="3">
                  <c:v>2.3099999999999987</c:v>
                </c:pt>
                <c:pt idx="4">
                  <c:v>3.5</c:v>
                </c:pt>
                <c:pt idx="5">
                  <c:v>5.8</c:v>
                </c:pt>
                <c:pt idx="6">
                  <c:v>8</c:v>
                </c:pt>
                <c:pt idx="7">
                  <c:v>9.8000000000000007</c:v>
                </c:pt>
                <c:pt idx="8">
                  <c:v>10</c:v>
                </c:pt>
                <c:pt idx="9">
                  <c:v>10</c:v>
                </c:pt>
                <c:pt idx="10">
                  <c:v>10</c:v>
                </c:pt>
                <c:pt idx="11">
                  <c:v>10</c:v>
                </c:pt>
                <c:pt idx="12">
                  <c:v>10</c:v>
                </c:pt>
                <c:pt idx="13">
                  <c:v>10</c:v>
                </c:pt>
                <c:pt idx="14">
                  <c:v>10</c:v>
                </c:pt>
                <c:pt idx="15">
                  <c:v>10</c:v>
                </c:pt>
                <c:pt idx="16">
                  <c:v>10</c:v>
                </c:pt>
                <c:pt idx="17">
                  <c:v>10</c:v>
                </c:pt>
                <c:pt idx="18">
                  <c:v>10</c:v>
                </c:pt>
              </c:numCache>
            </c:numRef>
          </c:yVal>
          <c:smooth val="1"/>
        </c:ser>
        <c:dLbls>
          <c:showLegendKey val="0"/>
          <c:showVal val="0"/>
          <c:showCatName val="0"/>
          <c:showSerName val="0"/>
          <c:showPercent val="0"/>
          <c:showBubbleSize val="0"/>
        </c:dLbls>
        <c:axId val="2778240"/>
        <c:axId val="2780160"/>
      </c:scatterChart>
      <c:valAx>
        <c:axId val="2778240"/>
        <c:scaling>
          <c:orientation val="minMax"/>
        </c:scaling>
        <c:delete val="0"/>
        <c:axPos val="b"/>
        <c:majorGridlines>
          <c:spPr>
            <a:ln w="3175">
              <a:solidFill>
                <a:srgbClr val="000000"/>
              </a:solidFill>
              <a:prstDash val="solid"/>
            </a:ln>
          </c:spPr>
        </c:majorGridlines>
        <c:title>
          <c:tx>
            <c:rich>
              <a:bodyPr/>
              <a:lstStyle/>
              <a:p>
                <a:pPr>
                  <a:defRPr sz="1800" b="1" i="0" u="none" strike="noStrike" baseline="0">
                    <a:solidFill>
                      <a:srgbClr val="000000"/>
                    </a:solidFill>
                    <a:latin typeface="Verdana"/>
                    <a:ea typeface="Verdana"/>
                    <a:cs typeface="Verdana"/>
                  </a:defRPr>
                </a:pPr>
                <a:r>
                  <a:rPr lang="en-US"/>
                  <a:t>Years From Current</a:t>
                </a:r>
              </a:p>
            </c:rich>
          </c:tx>
          <c:layout>
            <c:manualLayout>
              <c:xMode val="edge"/>
              <c:yMode val="edge"/>
              <c:x val="0.37966804979253138"/>
              <c:y val="0.931972789115644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Verdana"/>
                <a:ea typeface="Verdana"/>
                <a:cs typeface="Verdana"/>
              </a:defRPr>
            </a:pPr>
            <a:endParaRPr lang="en-US"/>
          </a:p>
        </c:txPr>
        <c:crossAx val="2780160"/>
        <c:crosses val="autoZero"/>
        <c:crossBetween val="midCat"/>
      </c:valAx>
      <c:valAx>
        <c:axId val="2780160"/>
        <c:scaling>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Verdana"/>
                    <a:ea typeface="Verdana"/>
                    <a:cs typeface="Verdana"/>
                  </a:defRPr>
                </a:pPr>
                <a:r>
                  <a:rPr lang="en-US"/>
                  <a:t>SCORE -- 0 = Could Not Be Worse;
 10 = Could Not Be Better In The World</a:t>
                </a:r>
              </a:p>
            </c:rich>
          </c:tx>
          <c:layout>
            <c:manualLayout>
              <c:xMode val="edge"/>
              <c:yMode val="edge"/>
              <c:x val="5.1867219917012637E-3"/>
              <c:y val="0.1513605442176870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Verdana"/>
                <a:ea typeface="Verdana"/>
                <a:cs typeface="Verdana"/>
              </a:defRPr>
            </a:pPr>
            <a:endParaRPr lang="en-US"/>
          </a:p>
        </c:txPr>
        <c:crossAx val="2778240"/>
        <c:crosses val="autoZero"/>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0.0525</cdr:x>
      <cdr:y>0</cdr:y>
    </cdr:from>
    <cdr:to>
      <cdr:x>0.99675</cdr:x>
      <cdr:y>0.149</cdr:y>
    </cdr:to>
    <cdr:sp macro="" textlink="">
      <cdr:nvSpPr>
        <cdr:cNvPr id="1025" name="Rectangle 1"/>
        <cdr:cNvSpPr>
          <a:spLocks xmlns:a="http://schemas.openxmlformats.org/drawingml/2006/main" noChangeArrowheads="1"/>
        </cdr:cNvSpPr>
      </cdr:nvSpPr>
      <cdr:spPr bwMode="auto">
        <a:xfrm xmlns:a="http://schemas.openxmlformats.org/drawingml/2006/main">
          <a:off x="482060" y="0"/>
          <a:ext cx="8670198" cy="834504"/>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76363" cy="511729"/>
          </a:xfrm>
          <a:prstGeom prst="rect">
            <a:avLst/>
          </a:prstGeom>
        </p:spPr>
        <p:txBody>
          <a:bodyPr vert="horz" lIns="95424" tIns="47712" rIns="95424" bIns="47712" rtlCol="0"/>
          <a:lstStyle>
            <a:lvl1pPr algn="l">
              <a:defRPr sz="1300"/>
            </a:lvl1pPr>
          </a:lstStyle>
          <a:p>
            <a:endParaRPr lang="en-US"/>
          </a:p>
        </p:txBody>
      </p:sp>
      <p:sp>
        <p:nvSpPr>
          <p:cNvPr id="3" name="Date Placeholder 2"/>
          <p:cNvSpPr>
            <a:spLocks noGrp="1"/>
          </p:cNvSpPr>
          <p:nvPr>
            <p:ph type="dt" sz="quarter" idx="1"/>
          </p:nvPr>
        </p:nvSpPr>
        <p:spPr>
          <a:xfrm>
            <a:off x="4021295" y="1"/>
            <a:ext cx="3076363" cy="511729"/>
          </a:xfrm>
          <a:prstGeom prst="rect">
            <a:avLst/>
          </a:prstGeom>
        </p:spPr>
        <p:txBody>
          <a:bodyPr vert="horz" lIns="95424" tIns="47712" rIns="95424" bIns="47712" rtlCol="0"/>
          <a:lstStyle>
            <a:lvl1pPr algn="r">
              <a:defRPr sz="1300"/>
            </a:lvl1pPr>
          </a:lstStyle>
          <a:p>
            <a:fld id="{17A77CA4-5A26-418C-928D-DC38DD8AD0BF}" type="datetimeFigureOut">
              <a:rPr lang="en-US" smtClean="0"/>
              <a:pPr/>
              <a:t>6/14/2013</a:t>
            </a:fld>
            <a:endParaRPr lang="en-US"/>
          </a:p>
        </p:txBody>
      </p:sp>
      <p:sp>
        <p:nvSpPr>
          <p:cNvPr id="4" name="Footer Placeholder 3"/>
          <p:cNvSpPr>
            <a:spLocks noGrp="1"/>
          </p:cNvSpPr>
          <p:nvPr>
            <p:ph type="ftr" sz="quarter" idx="2"/>
          </p:nvPr>
        </p:nvSpPr>
        <p:spPr>
          <a:xfrm>
            <a:off x="3" y="9721108"/>
            <a:ext cx="3076363" cy="511729"/>
          </a:xfrm>
          <a:prstGeom prst="rect">
            <a:avLst/>
          </a:prstGeom>
        </p:spPr>
        <p:txBody>
          <a:bodyPr vert="horz" lIns="95424" tIns="47712" rIns="95424" bIns="47712" rtlCol="0" anchor="b"/>
          <a:lstStyle>
            <a:lvl1pPr algn="l">
              <a:defRPr sz="1300"/>
            </a:lvl1pPr>
          </a:lstStyle>
          <a:p>
            <a:endParaRPr lang="en-US"/>
          </a:p>
        </p:txBody>
      </p:sp>
      <p:sp>
        <p:nvSpPr>
          <p:cNvPr id="5" name="Slide Number Placeholder 4"/>
          <p:cNvSpPr>
            <a:spLocks noGrp="1"/>
          </p:cNvSpPr>
          <p:nvPr>
            <p:ph type="sldNum" sz="quarter" idx="3"/>
          </p:nvPr>
        </p:nvSpPr>
        <p:spPr>
          <a:xfrm>
            <a:off x="4021295" y="9721108"/>
            <a:ext cx="3076363" cy="511729"/>
          </a:xfrm>
          <a:prstGeom prst="rect">
            <a:avLst/>
          </a:prstGeom>
        </p:spPr>
        <p:txBody>
          <a:bodyPr vert="horz" lIns="95424" tIns="47712" rIns="95424" bIns="47712" rtlCol="0" anchor="b"/>
          <a:lstStyle>
            <a:lvl1pPr algn="r">
              <a:defRPr sz="13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547470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76363" cy="511729"/>
          </a:xfrm>
          <a:prstGeom prst="rect">
            <a:avLst/>
          </a:prstGeom>
        </p:spPr>
        <p:txBody>
          <a:bodyPr vert="horz" lIns="95424" tIns="47712" rIns="95424" bIns="47712" rtlCol="0"/>
          <a:lstStyle>
            <a:lvl1pPr algn="l">
              <a:defRPr sz="1300"/>
            </a:lvl1pPr>
          </a:lstStyle>
          <a:p>
            <a:endParaRPr lang="en-US"/>
          </a:p>
        </p:txBody>
      </p:sp>
      <p:sp>
        <p:nvSpPr>
          <p:cNvPr id="3" name="Date Placeholder 2"/>
          <p:cNvSpPr>
            <a:spLocks noGrp="1"/>
          </p:cNvSpPr>
          <p:nvPr>
            <p:ph type="dt" idx="1"/>
          </p:nvPr>
        </p:nvSpPr>
        <p:spPr>
          <a:xfrm>
            <a:off x="4021295" y="1"/>
            <a:ext cx="3076363" cy="511729"/>
          </a:xfrm>
          <a:prstGeom prst="rect">
            <a:avLst/>
          </a:prstGeom>
        </p:spPr>
        <p:txBody>
          <a:bodyPr vert="horz" lIns="95424" tIns="47712" rIns="95424" bIns="47712" rtlCol="0"/>
          <a:lstStyle>
            <a:lvl1pPr algn="r">
              <a:defRPr sz="1300"/>
            </a:lvl1pPr>
          </a:lstStyle>
          <a:p>
            <a:fld id="{E59CE0CE-7E16-4FE7-AE57-724E757EAEF9}" type="datetimeFigureOut">
              <a:rPr lang="en-US" smtClean="0"/>
              <a:pPr/>
              <a:t>6/14/2013</a:t>
            </a:fld>
            <a:endParaRPr lang="en-US"/>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24" tIns="47712" rIns="95424" bIns="47712" rtlCol="0" anchor="ctr"/>
          <a:lstStyle/>
          <a:p>
            <a:endParaRPr lang="en-US"/>
          </a:p>
        </p:txBody>
      </p:sp>
      <p:sp>
        <p:nvSpPr>
          <p:cNvPr id="5" name="Notes Placeholder 4"/>
          <p:cNvSpPr>
            <a:spLocks noGrp="1"/>
          </p:cNvSpPr>
          <p:nvPr>
            <p:ph type="body" sz="quarter" idx="3"/>
          </p:nvPr>
        </p:nvSpPr>
        <p:spPr>
          <a:xfrm>
            <a:off x="709930" y="4861441"/>
            <a:ext cx="5679440" cy="4605577"/>
          </a:xfrm>
          <a:prstGeom prst="rect">
            <a:avLst/>
          </a:prstGeom>
        </p:spPr>
        <p:txBody>
          <a:bodyPr vert="horz" lIns="95424" tIns="47712" rIns="95424" bIns="47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721108"/>
            <a:ext cx="3076363" cy="511729"/>
          </a:xfrm>
          <a:prstGeom prst="rect">
            <a:avLst/>
          </a:prstGeom>
        </p:spPr>
        <p:txBody>
          <a:bodyPr vert="horz" lIns="95424" tIns="47712" rIns="95424" bIns="47712" rtlCol="0" anchor="b"/>
          <a:lstStyle>
            <a:lvl1pPr algn="l">
              <a:defRPr sz="1300"/>
            </a:lvl1pPr>
          </a:lstStyle>
          <a:p>
            <a:endParaRPr lang="en-US"/>
          </a:p>
        </p:txBody>
      </p:sp>
      <p:sp>
        <p:nvSpPr>
          <p:cNvPr id="7" name="Slide Number Placeholder 6"/>
          <p:cNvSpPr>
            <a:spLocks noGrp="1"/>
          </p:cNvSpPr>
          <p:nvPr>
            <p:ph type="sldNum" sz="quarter" idx="5"/>
          </p:nvPr>
        </p:nvSpPr>
        <p:spPr>
          <a:xfrm>
            <a:off x="4021295" y="9721108"/>
            <a:ext cx="3076363" cy="511729"/>
          </a:xfrm>
          <a:prstGeom prst="rect">
            <a:avLst/>
          </a:prstGeom>
        </p:spPr>
        <p:txBody>
          <a:bodyPr vert="horz" lIns="95424" tIns="47712" rIns="95424" bIns="47712" rtlCol="0" anchor="b"/>
          <a:lstStyle>
            <a:lvl1pPr algn="r">
              <a:defRPr sz="13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377198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157">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Been doing for 20 years, done dozens</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508DB-B2A7-42BD-B659-2DF2C372A817}"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07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23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6/14/2013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6/14/2013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6/14/2013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6/14/2013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Microsoft_Excel_97-2003_Worksheet1.xls"/></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643050"/>
            <a:ext cx="8072494" cy="785817"/>
          </a:xfrm>
        </p:spPr>
        <p:txBody>
          <a:bodyPr>
            <a:noAutofit/>
          </a:bodyPr>
          <a:lstStyle/>
          <a:p>
            <a:pPr algn="l"/>
            <a:r>
              <a:rPr lang="en-ZA" sz="2000" b="1" i="1" dirty="0" smtClean="0">
                <a:solidFill>
                  <a:srgbClr val="002060"/>
                </a:solidFill>
                <a:latin typeface="+mn-lt"/>
              </a:rPr>
              <a:t>Why your </a:t>
            </a:r>
            <a:r>
              <a:rPr lang="en-ZA" sz="2000" b="1" i="1" dirty="0" err="1" smtClean="0">
                <a:solidFill>
                  <a:srgbClr val="002060"/>
                </a:solidFill>
                <a:latin typeface="+mn-lt"/>
              </a:rPr>
              <a:t>ERP</a:t>
            </a:r>
            <a:r>
              <a:rPr lang="en-ZA" sz="2000" b="1" i="1" dirty="0" smtClean="0">
                <a:solidFill>
                  <a:srgbClr val="002060"/>
                </a:solidFill>
                <a:latin typeface="+mn-lt"/>
              </a:rPr>
              <a:t> is NOT delivering and how to fix IT</a:t>
            </a:r>
            <a:endParaRPr lang="en-US" sz="2000" b="1" i="1" dirty="0">
              <a:solidFill>
                <a:srgbClr val="002060"/>
              </a:solidFill>
              <a:latin typeface="+mn-lt"/>
            </a:endParaRPr>
          </a:p>
        </p:txBody>
      </p:sp>
      <p:pic>
        <p:nvPicPr>
          <p:cNvPr id="7" name="Picture 6" descr="iStock_000004319108Medium.jpg"/>
          <p:cNvPicPr>
            <a:picLocks noChangeAspect="1"/>
          </p:cNvPicPr>
          <p:nvPr/>
        </p:nvPicPr>
        <p:blipFill>
          <a:blip r:embed="rId3" cstate="print"/>
          <a:stretch>
            <a:fillRect/>
          </a:stretch>
        </p:blipFill>
        <p:spPr>
          <a:xfrm>
            <a:off x="4572000" y="3857628"/>
            <a:ext cx="4572000" cy="3016584"/>
          </a:xfrm>
          <a:prstGeom prst="rect">
            <a:avLst/>
          </a:prstGeom>
        </p:spPr>
      </p:pic>
      <p:sp>
        <p:nvSpPr>
          <p:cNvPr id="9" name="TextBox 8"/>
          <p:cNvSpPr txBox="1"/>
          <p:nvPr/>
        </p:nvSpPr>
        <p:spPr>
          <a:xfrm>
            <a:off x="428596" y="4071942"/>
            <a:ext cx="3857652" cy="1200329"/>
          </a:xfrm>
          <a:prstGeom prst="rect">
            <a:avLst/>
          </a:prstGeom>
          <a:noFill/>
        </p:spPr>
        <p:txBody>
          <a:bodyPr wrap="square" rtlCol="0">
            <a:spAutoFit/>
          </a:bodyPr>
          <a:lstStyle/>
          <a:p>
            <a:r>
              <a:rPr lang="en-US" b="1" i="1" dirty="0" smtClean="0">
                <a:solidFill>
                  <a:schemeClr val="tx2"/>
                </a:solidFill>
                <a:latin typeface="+mj-lt"/>
              </a:rPr>
              <a:t>The Real Issues in World Class </a:t>
            </a:r>
            <a:r>
              <a:rPr lang="en-US" b="1" i="1" dirty="0" err="1" smtClean="0">
                <a:solidFill>
                  <a:schemeClr val="tx2"/>
                </a:solidFill>
                <a:latin typeface="+mj-lt"/>
              </a:rPr>
              <a:t>ERP</a:t>
            </a:r>
            <a:r>
              <a:rPr lang="en-US" b="1" i="1" dirty="0" smtClean="0">
                <a:solidFill>
                  <a:schemeClr val="tx2"/>
                </a:solidFill>
                <a:latin typeface="+mj-lt"/>
              </a:rPr>
              <a:t> and the Critical Factors for </a:t>
            </a:r>
            <a:r>
              <a:rPr lang="en-US" b="1" i="1" dirty="0" err="1" smtClean="0">
                <a:solidFill>
                  <a:schemeClr val="tx2"/>
                </a:solidFill>
                <a:latin typeface="+mj-lt"/>
              </a:rPr>
              <a:t>ERP</a:t>
            </a:r>
            <a:r>
              <a:rPr lang="en-US" b="1" i="1" dirty="0" smtClean="0">
                <a:solidFill>
                  <a:schemeClr val="tx2"/>
                </a:solidFill>
                <a:latin typeface="+mj-lt"/>
              </a:rPr>
              <a:t> Investment Success</a:t>
            </a:r>
            <a:endParaRPr lang="en-US" b="1" dirty="0">
              <a:solidFill>
                <a:schemeClr val="tx2"/>
              </a:solidFill>
              <a:latin typeface="+mj-lt"/>
            </a:endParaRPr>
          </a:p>
        </p:txBody>
      </p:sp>
      <p:sp>
        <p:nvSpPr>
          <p:cNvPr id="10" name="TextBox 9"/>
          <p:cNvSpPr txBox="1"/>
          <p:nvPr/>
        </p:nvSpPr>
        <p:spPr>
          <a:xfrm>
            <a:off x="500034" y="5572140"/>
            <a:ext cx="3786214" cy="1046440"/>
          </a:xfrm>
          <a:prstGeom prst="rect">
            <a:avLst/>
          </a:prstGeom>
          <a:noFill/>
        </p:spPr>
        <p:txBody>
          <a:bodyPr wrap="square" rtlCol="0">
            <a:spAutoFit/>
          </a:bodyPr>
          <a:lstStyle/>
          <a:p>
            <a:r>
              <a:rPr lang="en-ZA" b="1" dirty="0" smtClean="0">
                <a:solidFill>
                  <a:schemeClr val="tx2"/>
                </a:solidFill>
                <a:latin typeface="Verdana" pitchFamily="34" charset="0"/>
              </a:rPr>
              <a:t>Dr James Robertson PrEng</a:t>
            </a:r>
          </a:p>
          <a:p>
            <a:endParaRPr lang="en-ZA" sz="1600" b="1" dirty="0" smtClean="0">
              <a:solidFill>
                <a:schemeClr val="tx2"/>
              </a:solidFill>
              <a:latin typeface="Verdana" pitchFamily="34" charset="0"/>
            </a:endParaRPr>
          </a:p>
          <a:p>
            <a:r>
              <a:rPr lang="en-ZA" sz="1400" b="1" dirty="0" smtClean="0">
                <a:solidFill>
                  <a:schemeClr val="tx2"/>
                </a:solidFill>
              </a:rPr>
              <a:t>Copyright 2004 </a:t>
            </a:r>
            <a:r>
              <a:rPr lang="en-ZA" sz="1400" b="1" smtClean="0">
                <a:solidFill>
                  <a:schemeClr val="tx2"/>
                </a:solidFill>
              </a:rPr>
              <a:t>through </a:t>
            </a:r>
            <a:r>
              <a:rPr lang="en-ZA" sz="1400" b="1" smtClean="0">
                <a:solidFill>
                  <a:schemeClr val="tx2"/>
                </a:solidFill>
              </a:rPr>
              <a:t>2013</a:t>
            </a:r>
            <a:endParaRPr lang="en-ZA" sz="1400" b="1" dirty="0">
              <a:solidFill>
                <a:schemeClr val="tx2"/>
              </a:solidFill>
              <a:latin typeface="Verdana" pitchFamily="34" charset="0"/>
            </a:endParaRPr>
          </a:p>
          <a:p>
            <a:r>
              <a:rPr lang="en-ZA" sz="1400" b="1" dirty="0" smtClean="0">
                <a:solidFill>
                  <a:schemeClr val="tx2"/>
                </a:solidFill>
                <a:latin typeface="Verdana" pitchFamily="34" charset="0"/>
              </a:rPr>
              <a:t>James@JamesARobertson.com</a:t>
            </a:r>
            <a:endParaRPr lang="en-US" sz="1400" b="1" dirty="0">
              <a:solidFill>
                <a:schemeClr val="tx2"/>
              </a:solidFill>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4571968" y="2928934"/>
            <a:ext cx="4572032" cy="1200329"/>
          </a:xfrm>
          <a:prstGeom prst="rect">
            <a:avLst/>
          </a:prstGeom>
          <a:noFill/>
        </p:spPr>
        <p:txBody>
          <a:bodyPr wrap="square" rtlCol="0">
            <a:spAutoFit/>
          </a:bodyPr>
          <a:lstStyle/>
          <a:p>
            <a:pPr algn="ctr"/>
            <a:r>
              <a:rPr lang="en-ZA" sz="2400" b="1" dirty="0" smtClean="0">
                <a:solidFill>
                  <a:srgbClr val="002060"/>
                </a:solidFill>
                <a:latin typeface="Verdana" pitchFamily="34" charset="0"/>
              </a:rPr>
              <a:t>4. The Missing Link –</a:t>
            </a:r>
          </a:p>
          <a:p>
            <a:pPr algn="ctr"/>
            <a:r>
              <a:rPr lang="en-ZA" sz="2400" b="1" dirty="0" smtClean="0">
                <a:solidFill>
                  <a:srgbClr val="002060"/>
                </a:solidFill>
                <a:latin typeface="Verdana" pitchFamily="34" charset="0"/>
              </a:rPr>
              <a:t>precision engineered strategic configuration</a:t>
            </a:r>
            <a:endParaRPr lang="en-US" sz="24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is value created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pPr>
            <a:r>
              <a:rPr lang="en-ZA" dirty="0" smtClean="0">
                <a:solidFill>
                  <a:schemeClr val="tx2"/>
                </a:solidFill>
              </a:rPr>
              <a:t>Value is created by business actions that deliver on the essence of why the organization exists and how it thrives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Value manifests through increased profitability, growth, acquisitions, job satisfaction, fulfilment of the strategic vision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The consequence of intuitive, intelligent, informed leadership business decisions – thrive decisions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decisions are facilitated, accelerated and enhanced through access to more intelligent, meaningful and relevant information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Answers to the questions I have not yet thought to ask</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“intelligent information” is assembled as a consequence of high level strategic and executive level input into the design of the data CONTENT – taxonomies designed to catalogue every conceivably relevant classification ahead of time</a:t>
            </a:r>
            <a:endParaRPr lang="en-US" dirty="0" smtClean="0">
              <a:solidFill>
                <a:schemeClr val="tx2"/>
              </a:solidFill>
            </a:endParaRPr>
          </a:p>
        </p:txBody>
      </p:sp>
      <p:sp>
        <p:nvSpPr>
          <p:cNvPr id="8" name="Oval 7"/>
          <p:cNvSpPr/>
          <p:nvPr/>
        </p:nvSpPr>
        <p:spPr>
          <a:xfrm>
            <a:off x="0" y="4857760"/>
            <a:ext cx="735808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9904817">
            <a:off x="-426538" y="3760475"/>
            <a:ext cx="9972785" cy="707886"/>
          </a:xfrm>
          <a:prstGeom prst="rect">
            <a:avLst/>
          </a:prstGeom>
          <a:noFill/>
        </p:spPr>
        <p:txBody>
          <a:bodyPr wrap="square" rtlCol="0">
            <a:spAutoFit/>
          </a:bodyPr>
          <a:lstStyle/>
          <a:p>
            <a:pPr algn="ctr"/>
            <a:r>
              <a:rPr lang="en-ZA" sz="4000" dirty="0" smtClean="0">
                <a:solidFill>
                  <a:srgbClr val="FF0000"/>
                </a:solidFill>
              </a:rPr>
              <a:t>High value intelligent content design</a:t>
            </a:r>
            <a:endParaRPr lang="en-US" sz="4000" dirty="0">
              <a:solidFill>
                <a:srgbClr val="FF0000"/>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
        <p:nvSpPr>
          <p:cNvPr id="9" name="Rectangle 8"/>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Precision strategic content engineering</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pPr>
            <a:r>
              <a:rPr lang="en-US" dirty="0" smtClean="0">
                <a:solidFill>
                  <a:schemeClr val="tx2"/>
                </a:solidFill>
              </a:rPr>
              <a:t>The definition of information content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in a way that is structurally (taxonomically) fundamentally meaningful to human beings who understand the business</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and the translation of this content into structured codes which faithfully and accurately reflect human understanding of the REAL WORLD in a way that the computer can manipulate</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with minimal human intervention</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so that the computer system </a:t>
            </a:r>
            <a:r>
              <a:rPr lang="en-US" b="1" dirty="0" smtClean="0">
                <a:solidFill>
                  <a:schemeClr val="tx2"/>
                </a:solidFill>
              </a:rPr>
              <a:t>appears to be intelligent</a:t>
            </a:r>
          </a:p>
        </p:txBody>
      </p:sp>
      <p:pic>
        <p:nvPicPr>
          <p:cNvPr id="4"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defined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Logical word (semantic structure)</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ZA" dirty="0" smtClean="0">
                <a:solidFill>
                  <a:schemeClr val="tx2"/>
                </a:solidFill>
              </a:rPr>
              <a:t>Precision vocabulary of preferred terms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Conveys understanding between humans with relevant knowledge and experience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linked to a precision code scheme the most important communication mechanism between computers and people </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An art and a science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it is right it is OBVIOUS </a:t>
            </a:r>
            <a:r>
              <a:rPr lang="en-ZA" dirty="0" smtClean="0">
                <a:solidFill>
                  <a:schemeClr val="tx2"/>
                </a:solidFill>
                <a:sym typeface="Wingdings" pitchFamily="2" charset="2"/>
              </a:rPr>
              <a:t></a:t>
            </a: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224258" name="Picture 2"/>
          <p:cNvPicPr>
            <a:picLocks noChangeAspect="1" noChangeArrowheads="1"/>
          </p:cNvPicPr>
          <p:nvPr/>
        </p:nvPicPr>
        <p:blipFill>
          <a:blip r:embed="rId3" cstate="print"/>
          <a:srcRect/>
          <a:stretch>
            <a:fillRect/>
          </a:stretch>
        </p:blipFill>
        <p:spPr bwMode="auto">
          <a:xfrm>
            <a:off x="4613851" y="1500198"/>
            <a:ext cx="4530150" cy="542926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
        <p:nvSpPr>
          <p:cNvPr id="7" name="Oval 6"/>
          <p:cNvSpPr/>
          <p:nvPr/>
        </p:nvSpPr>
        <p:spPr>
          <a:xfrm>
            <a:off x="0" y="5857892"/>
            <a:ext cx="4572000"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2000"/>
                                        <p:tgtEl>
                                          <p:spTgt spid="22425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relevance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4801314"/>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Essential to effective operational and strategic use of business software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Nearly ALL validation lists (drop down lists), chart of accounts,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Large body of expertise – Botany, Zoology, military filing, Library Science, Information Management,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Unknown to many (most?) IT professionals and business people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072067" y="1536065"/>
            <a:ext cx="4071934" cy="531717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 computer is</a:t>
            </a:r>
          </a:p>
          <a:p>
            <a:r>
              <a:rPr lang="en-ZA" sz="2400" b="1" dirty="0" smtClean="0">
                <a:solidFill>
                  <a:schemeClr val="tx2"/>
                </a:solidFill>
                <a:latin typeface="Verdana" pitchFamily="34" charset="0"/>
              </a:rPr>
              <a:t>An adding machine / calculator</a:t>
            </a:r>
            <a:endParaRPr lang="en-ZA" sz="2400" b="1" dirty="0">
              <a:solidFill>
                <a:schemeClr val="tx2"/>
              </a:solidFill>
              <a:latin typeface="Verdana"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0" y="1428736"/>
            <a:ext cx="3286116" cy="2500330"/>
          </a:xfrm>
          <a:prstGeom prst="rect">
            <a:avLst/>
          </a:prstGeom>
          <a:noFill/>
          <a:ln w="9525">
            <a:noFill/>
            <a:miter lim="800000"/>
            <a:headEnd/>
            <a:tailEnd/>
          </a:ln>
        </p:spPr>
      </p:pic>
      <p:pic>
        <p:nvPicPr>
          <p:cNvPr id="6" name="Picture 5" descr="Abacus iStock_000006272016Small.jpg"/>
          <p:cNvPicPr>
            <a:picLocks noChangeAspect="1"/>
          </p:cNvPicPr>
          <p:nvPr/>
        </p:nvPicPr>
        <p:blipFill>
          <a:blip r:embed="rId4" cstate="print"/>
          <a:stretch>
            <a:fillRect/>
          </a:stretch>
        </p:blipFill>
        <p:spPr>
          <a:xfrm rot="5400000">
            <a:off x="6036468" y="3679022"/>
            <a:ext cx="2928958" cy="3571921"/>
          </a:xfrm>
          <a:prstGeom prst="rect">
            <a:avLst/>
          </a:prstGeom>
        </p:spPr>
      </p:pic>
      <p:sp>
        <p:nvSpPr>
          <p:cNvPr id="9" name="TextBox 8"/>
          <p:cNvSpPr txBox="1"/>
          <p:nvPr/>
        </p:nvSpPr>
        <p:spPr>
          <a:xfrm>
            <a:off x="3571868" y="1857364"/>
            <a:ext cx="2714644" cy="3970318"/>
          </a:xfrm>
          <a:prstGeom prst="rect">
            <a:avLst/>
          </a:prstGeom>
          <a:noFill/>
        </p:spPr>
        <p:txBody>
          <a:bodyPr wrap="square" rtlCol="0">
            <a:spAutoFit/>
          </a:bodyPr>
          <a:lstStyle/>
          <a:p>
            <a:r>
              <a:rPr lang="en-ZA" dirty="0" smtClean="0"/>
              <a:t>0</a:t>
            </a:r>
          </a:p>
          <a:p>
            <a:r>
              <a:rPr lang="en-ZA" dirty="0" smtClean="0"/>
              <a:t>1</a:t>
            </a:r>
          </a:p>
          <a:p>
            <a:r>
              <a:rPr lang="en-ZA" dirty="0" smtClean="0"/>
              <a:t>1+1=10</a:t>
            </a:r>
          </a:p>
          <a:p>
            <a:r>
              <a:rPr lang="en-ZA" dirty="0" smtClean="0"/>
              <a:t>1+1+1=11</a:t>
            </a:r>
          </a:p>
          <a:p>
            <a:r>
              <a:rPr lang="en-ZA" dirty="0" smtClean="0"/>
              <a:t>1+1+1+1=100</a:t>
            </a:r>
          </a:p>
          <a:p>
            <a:endParaRPr lang="en-ZA" dirty="0" smtClean="0"/>
          </a:p>
          <a:p>
            <a:r>
              <a:rPr lang="en-ZA" dirty="0" smtClean="0"/>
              <a:t>Called a “bit”</a:t>
            </a:r>
          </a:p>
          <a:p>
            <a:endParaRPr lang="en-ZA" dirty="0" smtClean="0"/>
          </a:p>
          <a:p>
            <a:r>
              <a:rPr lang="en-ZA" dirty="0" smtClean="0"/>
              <a:t>8 bits make a byte</a:t>
            </a:r>
          </a:p>
          <a:p>
            <a:endParaRPr lang="en-ZA" dirty="0" smtClean="0"/>
          </a:p>
          <a:p>
            <a:r>
              <a:rPr lang="en-ZA" dirty="0" smtClean="0"/>
              <a:t>2 bytes make an ASCII character</a:t>
            </a:r>
          </a:p>
          <a:p>
            <a:endParaRPr lang="en-ZA" dirty="0" smtClean="0"/>
          </a:p>
          <a:p>
            <a:r>
              <a:rPr lang="en-ZA" dirty="0" smtClean="0"/>
              <a:t>A= “41” hex</a:t>
            </a:r>
            <a:endParaRPr lang="en-US" dirty="0"/>
          </a:p>
        </p:txBody>
      </p:sp>
      <p:pic>
        <p:nvPicPr>
          <p:cNvPr id="137217" name="Picture 1"/>
          <p:cNvPicPr>
            <a:picLocks noChangeAspect="1" noChangeArrowheads="1"/>
          </p:cNvPicPr>
          <p:nvPr/>
        </p:nvPicPr>
        <p:blipFill>
          <a:blip r:embed="rId5" cstate="print"/>
          <a:srcRect/>
          <a:stretch>
            <a:fillRect/>
          </a:stretch>
        </p:blipFill>
        <p:spPr bwMode="auto">
          <a:xfrm>
            <a:off x="285720" y="4357694"/>
            <a:ext cx="1928826" cy="2352583"/>
          </a:xfrm>
          <a:prstGeom prst="rect">
            <a:avLst/>
          </a:prstGeom>
          <a:noFill/>
          <a:ln w="9525">
            <a:noFill/>
            <a:miter lim="800000"/>
            <a:headEnd/>
            <a:tailEnd/>
          </a:ln>
        </p:spPr>
      </p:pic>
      <p:pic>
        <p:nvPicPr>
          <p:cNvPr id="137218" name="Picture 2"/>
          <p:cNvPicPr>
            <a:picLocks noChangeAspect="1" noChangeArrowheads="1"/>
          </p:cNvPicPr>
          <p:nvPr/>
        </p:nvPicPr>
        <p:blipFill>
          <a:blip r:embed="rId6" cstate="print"/>
          <a:srcRect/>
          <a:stretch>
            <a:fillRect/>
          </a:stretch>
        </p:blipFill>
        <p:spPr bwMode="auto">
          <a:xfrm>
            <a:off x="6929454" y="1571612"/>
            <a:ext cx="1916399" cy="1271587"/>
          </a:xfrm>
          <a:prstGeom prst="rect">
            <a:avLst/>
          </a:prstGeom>
          <a:noFill/>
          <a:ln w="9525">
            <a:noFill/>
            <a:miter lim="800000"/>
            <a:headEnd/>
            <a:tailEnd/>
          </a:ln>
        </p:spPr>
      </p:pic>
      <p:sp>
        <p:nvSpPr>
          <p:cNvPr id="11" name="TextBox 10"/>
          <p:cNvSpPr txBox="1"/>
          <p:nvPr/>
        </p:nvSpPr>
        <p:spPr>
          <a:xfrm>
            <a:off x="7000892" y="2786058"/>
            <a:ext cx="428628" cy="646331"/>
          </a:xfrm>
          <a:prstGeom prst="rect">
            <a:avLst/>
          </a:prstGeom>
          <a:noFill/>
        </p:spPr>
        <p:txBody>
          <a:bodyPr wrap="square" rtlCol="0">
            <a:spAutoFit/>
          </a:bodyPr>
          <a:lstStyle/>
          <a:p>
            <a:r>
              <a:rPr lang="en-ZA" sz="3600" b="1" dirty="0" smtClean="0"/>
              <a:t>0</a:t>
            </a:r>
            <a:endParaRPr lang="en-US" sz="3600" b="1" dirty="0"/>
          </a:p>
        </p:txBody>
      </p:sp>
      <p:sp>
        <p:nvSpPr>
          <p:cNvPr id="12" name="TextBox 11"/>
          <p:cNvSpPr txBox="1"/>
          <p:nvPr/>
        </p:nvSpPr>
        <p:spPr>
          <a:xfrm>
            <a:off x="7858148" y="2782669"/>
            <a:ext cx="428628" cy="646331"/>
          </a:xfrm>
          <a:prstGeom prst="rect">
            <a:avLst/>
          </a:prstGeom>
          <a:noFill/>
        </p:spPr>
        <p:txBody>
          <a:bodyPr wrap="square" rtlCol="0">
            <a:spAutoFit/>
          </a:bodyPr>
          <a:lstStyle/>
          <a:p>
            <a:r>
              <a:rPr lang="en-ZA" sz="3600" b="1" dirty="0" smtClean="0"/>
              <a:t>1</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7217"/>
                                        </p:tgtEl>
                                        <p:attrNameLst>
                                          <p:attrName>style.visibility</p:attrName>
                                        </p:attrNameLst>
                                      </p:cBhvr>
                                      <p:to>
                                        <p:strVal val="visible"/>
                                      </p:to>
                                    </p:set>
                                    <p:animEffect transition="in" filter="fade">
                                      <p:cBhvr>
                                        <p:cTn id="27" dur="500"/>
                                        <p:tgtEl>
                                          <p:spTgt spid="1372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7218"/>
                                        </p:tgtEl>
                                        <p:attrNameLst>
                                          <p:attrName>style.visibility</p:attrName>
                                        </p:attrNameLst>
                                      </p:cBhvr>
                                      <p:to>
                                        <p:strVal val="visible"/>
                                      </p:to>
                                    </p:set>
                                    <p:animEffect transition="in" filter="fade">
                                      <p:cBhvr>
                                        <p:cTn id="31" dur="500"/>
                                        <p:tgtEl>
                                          <p:spTgt spid="1372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fade">
                                      <p:cBhvr>
                                        <p:cTn id="51" dur="500"/>
                                        <p:tgtEl>
                                          <p:spTgt spid="9">
                                            <p:txEl>
                                              <p:pRg st="10" end="1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Effect transition="in" filter="fade">
                                      <p:cBhvr>
                                        <p:cTn id="55" dur="500"/>
                                        <p:tgtEl>
                                          <p:spTgt spid="9">
                                            <p:txEl>
                                              <p:pRg st="12" end="1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Coding taxonomies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909310"/>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Computers only understand binary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code is a unique binary pattern that corresponds to the structured English taxonomy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only way the computer will appear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Results in “intelligent data”</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Standard conventions</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Indents and trailing periods</a:t>
            </a:r>
          </a:p>
          <a:p>
            <a:pPr marL="800100" lvl="1" indent="-342900">
              <a:buClr>
                <a:schemeClr val="tx2"/>
              </a:buClr>
            </a:pPr>
            <a:endParaRPr lang="en-ZA" dirty="0" smtClean="0">
              <a:solidFill>
                <a:schemeClr val="tx2"/>
              </a:solidFill>
            </a:endParaRPr>
          </a:p>
          <a:p>
            <a:pPr marL="800100" lvl="1" indent="-342900">
              <a:buClr>
                <a:schemeClr val="tx2"/>
              </a:buClr>
            </a:pPr>
            <a:r>
              <a:rPr lang="en-ZA" dirty="0" smtClean="0">
                <a:solidFill>
                  <a:schemeClr val="tx2"/>
                </a:solidFill>
              </a:rPr>
              <a:t>2. Capitalization</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pPr>
            <a:r>
              <a:rPr lang="en-ZA" dirty="0" smtClean="0">
                <a:solidFill>
                  <a:schemeClr val="tx2"/>
                </a:solidFill>
              </a:rPr>
              <a:t>3. Other standards and conventions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149508" name="Picture 4"/>
          <p:cNvPicPr>
            <a:picLocks noChangeAspect="1" noChangeArrowheads="1"/>
          </p:cNvPicPr>
          <p:nvPr/>
        </p:nvPicPr>
        <p:blipFill>
          <a:blip r:embed="rId4" cstate="print"/>
          <a:srcRect/>
          <a:stretch>
            <a:fillRect/>
          </a:stretch>
        </p:blipFill>
        <p:spPr bwMode="auto">
          <a:xfrm>
            <a:off x="4611117" y="1571612"/>
            <a:ext cx="4532883" cy="4429156"/>
          </a:xfrm>
          <a:prstGeom prst="rect">
            <a:avLst/>
          </a:prstGeom>
          <a:noFill/>
          <a:ln w="9525">
            <a:noFill/>
            <a:miter lim="800000"/>
            <a:headEnd/>
            <a:tailEnd/>
          </a:ln>
        </p:spPr>
      </p:pic>
      <p:sp>
        <p:nvSpPr>
          <p:cNvPr id="9" name="Rectangle 8"/>
          <p:cNvSpPr/>
          <p:nvPr/>
        </p:nvSpPr>
        <p:spPr>
          <a:xfrm>
            <a:off x="4643438" y="1500174"/>
            <a:ext cx="1000132" cy="4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2000"/>
                                        <p:tgtEl>
                                          <p:spTgt spid="14950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xit" presetSubtype="0" fill="hold" grpId="0" nodeType="afterEffect">
                                  <p:stCondLst>
                                    <p:cond delay="0"/>
                                  </p:stCondLst>
                                  <p:childTnLst>
                                    <p:animEffect transition="out" filter="fad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2000"/>
                                        <p:tgtEl>
                                          <p:spTgt spid="5">
                                            <p:txEl>
                                              <p:pRg st="8" end="8"/>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2000"/>
                                        <p:tgtEl>
                                          <p:spTgt spid="5">
                                            <p:txEl>
                                              <p:pRg st="10" end="10"/>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fade">
                                      <p:cBhvr>
                                        <p:cTn id="43" dur="2000"/>
                                        <p:tgtEl>
                                          <p:spTgt spid="5">
                                            <p:txEl>
                                              <p:pRg st="12" end="12"/>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a:t>
            </a:r>
            <a:r>
              <a:rPr lang="en-ZA" sz="2400" b="1" dirty="0" smtClean="0">
                <a:solidFill>
                  <a:srgbClr val="002060"/>
                </a:solidFill>
                <a:latin typeface="+mj-lt"/>
                <a:ea typeface="+mj-ea"/>
                <a:cs typeface="+mj-cs"/>
              </a:rPr>
              <a:t>example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79512" y="1556792"/>
            <a:ext cx="3392356" cy="923330"/>
          </a:xfrm>
          <a:prstGeom prst="rect">
            <a:avLst/>
          </a:prstGeom>
          <a:noFill/>
        </p:spPr>
        <p:txBody>
          <a:bodyPr wrap="square" rtlCol="0">
            <a:spAutoFit/>
          </a:bodyPr>
          <a:lstStyle/>
          <a:p>
            <a:pPr marL="342900" indent="-342900">
              <a:buClr>
                <a:schemeClr val="tx2"/>
              </a:buClr>
            </a:pPr>
            <a:r>
              <a:rPr lang="en-US" dirty="0" smtClean="0">
                <a:solidFill>
                  <a:schemeClr val="tx2"/>
                </a:solidFill>
              </a:rPr>
              <a:t>Example of poor credit note reason codes – actual case</a:t>
            </a:r>
          </a:p>
        </p:txBody>
      </p:sp>
      <p:pic>
        <p:nvPicPr>
          <p:cNvPr id="6"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323528" y="2420888"/>
            <a:ext cx="2688981" cy="3811466"/>
          </a:xfrm>
          <a:prstGeom prst="rect">
            <a:avLst/>
          </a:prstGeom>
          <a:noFill/>
          <a:ln w="1">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4788024" y="2204864"/>
            <a:ext cx="3114675" cy="4429125"/>
          </a:xfrm>
          <a:prstGeom prst="rect">
            <a:avLst/>
          </a:prstGeom>
          <a:noFill/>
          <a:ln w="9525">
            <a:noFill/>
            <a:miter lim="800000"/>
            <a:headEnd/>
            <a:tailEnd/>
          </a:ln>
        </p:spPr>
      </p:pic>
      <p:sp>
        <p:nvSpPr>
          <p:cNvPr id="10" name="TextBox 9"/>
          <p:cNvSpPr txBox="1"/>
          <p:nvPr/>
        </p:nvSpPr>
        <p:spPr>
          <a:xfrm>
            <a:off x="4571968" y="1556792"/>
            <a:ext cx="4572032" cy="646331"/>
          </a:xfrm>
          <a:prstGeom prst="rect">
            <a:avLst/>
          </a:prstGeom>
          <a:noFill/>
        </p:spPr>
        <p:txBody>
          <a:bodyPr wrap="square" rtlCol="0">
            <a:spAutoFit/>
          </a:bodyPr>
          <a:lstStyle/>
          <a:p>
            <a:pPr marL="342900" indent="-342900">
              <a:buClr>
                <a:schemeClr val="tx2"/>
              </a:buClr>
            </a:pPr>
            <a:r>
              <a:rPr lang="en-US" dirty="0" smtClean="0">
                <a:solidFill>
                  <a:schemeClr val="tx2"/>
                </a:solidFill>
              </a:rPr>
              <a:t>Strategically aligned credit note reason codes</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3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2000"/>
                                        <p:tgtEl>
                                          <p:spTgt spid="10">
                                            <p:txEl>
                                              <p:pRg st="0" end="0"/>
                                            </p:txEl>
                                          </p:spTgt>
                                        </p:tgtEl>
                                      </p:cBhvr>
                                    </p:animEffect>
                                  </p:childTnLst>
                                </p:cTn>
                              </p:par>
                            </p:childTnLst>
                          </p:cTn>
                        </p:par>
                        <p:par>
                          <p:cTn id="21" fill="hold">
                            <p:stCondLst>
                              <p:cond delay="2500"/>
                            </p:stCondLst>
                            <p:childTnLst>
                              <p:par>
                                <p:cTn id="22" presetID="2" presetClass="entr" presetSubtype="3"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000232" y="1476375"/>
            <a:ext cx="5086350" cy="5381625"/>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Software and data</a:t>
            </a:r>
          </a:p>
          <a:p>
            <a:r>
              <a:rPr lang="en-ZA" sz="2400" b="1" dirty="0" smtClean="0">
                <a:solidFill>
                  <a:schemeClr val="tx2"/>
                </a:solidFill>
                <a:latin typeface="Verdana" pitchFamily="34" charset="0"/>
              </a:rPr>
              <a:t>text -&gt; hexadecimal -&gt; binary</a:t>
            </a:r>
          </a:p>
          <a:p>
            <a:r>
              <a:rPr lang="en-ZA" sz="2400" b="1" dirty="0" smtClean="0">
                <a:solidFill>
                  <a:schemeClr val="tx2"/>
                </a:solidFill>
                <a:latin typeface="Verdana" pitchFamily="34" charset="0"/>
              </a:rPr>
              <a:t>All for US </a:t>
            </a:r>
            <a:r>
              <a:rPr lang="en-ZA" sz="2400" b="1" dirty="0" smtClean="0">
                <a:solidFill>
                  <a:schemeClr val="tx2"/>
                </a:solidFill>
                <a:latin typeface="Verdana" pitchFamily="34" charset="0"/>
                <a:sym typeface="Wingdings" pitchFamily="2" charset="2"/>
              </a:rPr>
              <a:t></a:t>
            </a:r>
            <a:endParaRPr lang="en-ZA" sz="2400" b="1" dirty="0">
              <a:solidFill>
                <a:schemeClr val="tx2"/>
              </a:solidFill>
              <a:latin typeface="Verdana" pitchFamily="34" charset="0"/>
            </a:endParaRPr>
          </a:p>
        </p:txBody>
      </p:sp>
      <p:sp>
        <p:nvSpPr>
          <p:cNvPr id="6" name="Oval 5"/>
          <p:cNvSpPr/>
          <p:nvPr/>
        </p:nvSpPr>
        <p:spPr>
          <a:xfrm>
            <a:off x="5715008" y="6286520"/>
            <a:ext cx="1714512" cy="57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2"/>
          <p:cNvPicPr>
            <a:picLocks noChangeAspect="1" noChangeArrowheads="1"/>
          </p:cNvPicPr>
          <p:nvPr/>
        </p:nvPicPr>
        <p:blipFill>
          <a:blip r:embed="rId4" cstate="print"/>
          <a:srcRect/>
          <a:stretch>
            <a:fillRect/>
          </a:stretch>
        </p:blipFill>
        <p:spPr bwMode="auto">
          <a:xfrm>
            <a:off x="7160546" y="3429000"/>
            <a:ext cx="1983454" cy="27574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42"/>
                                        </p:tgtEl>
                                        <p:attrNameLst>
                                          <p:attrName>style.visibility</p:attrName>
                                        </p:attrNameLst>
                                      </p:cBhvr>
                                      <p:to>
                                        <p:strVal val="visible"/>
                                      </p:to>
                                    </p:set>
                                    <p:animEffect transition="in" filter="fade">
                                      <p:cBhvr>
                                        <p:cTn id="11" dur="2000"/>
                                        <p:tgtEl>
                                          <p:spTgt spid="11264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Ledger Book -- iStock_000007162654Small.jpg"/>
          <p:cNvPicPr>
            <a:picLocks noChangeAspect="1"/>
          </p:cNvPicPr>
          <p:nvPr/>
        </p:nvPicPr>
        <p:blipFill>
          <a:blip r:embed="rId3" cstate="print"/>
          <a:stretch>
            <a:fillRect/>
          </a:stretch>
        </p:blipFill>
        <p:spPr>
          <a:xfrm>
            <a:off x="1904860" y="2857496"/>
            <a:ext cx="7239140" cy="4071966"/>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0" y="1428736"/>
            <a:ext cx="2123357" cy="1643074"/>
          </a:xfrm>
          <a:prstGeom prst="rect">
            <a:avLst/>
          </a:prstGeom>
          <a:noFill/>
          <a:ln w="9525">
            <a:noFill/>
            <a:miter lim="800000"/>
            <a:headEnd/>
            <a:tailEnd/>
          </a:ln>
        </p:spPr>
      </p:pic>
      <p:sp>
        <p:nvSpPr>
          <p:cNvPr id="7"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general ledger?</a:t>
            </a:r>
            <a:endParaRPr lang="en-ZA" sz="2400" b="1" dirty="0">
              <a:solidFill>
                <a:schemeClr val="tx2"/>
              </a:solidFill>
              <a:latin typeface="Verdana" pitchFamily="34" charset="0"/>
            </a:endParaRPr>
          </a:p>
        </p:txBody>
      </p:sp>
      <p:pic>
        <p:nvPicPr>
          <p:cNvPr id="122881" name="Picture 1"/>
          <p:cNvPicPr>
            <a:picLocks noChangeAspect="1" noChangeArrowheads="1"/>
          </p:cNvPicPr>
          <p:nvPr/>
        </p:nvPicPr>
        <p:blipFill>
          <a:blip r:embed="rId5" cstate="print"/>
          <a:srcRect/>
          <a:stretch>
            <a:fillRect/>
          </a:stretch>
        </p:blipFill>
        <p:spPr bwMode="auto">
          <a:xfrm>
            <a:off x="0" y="3214686"/>
            <a:ext cx="2126245" cy="2571744"/>
          </a:xfrm>
          <a:prstGeom prst="rect">
            <a:avLst/>
          </a:prstGeom>
          <a:noFill/>
          <a:ln w="9525">
            <a:noFill/>
            <a:miter lim="800000"/>
            <a:headEnd/>
            <a:tailEnd/>
          </a:ln>
        </p:spPr>
      </p:pic>
      <p:pic>
        <p:nvPicPr>
          <p:cNvPr id="8" name="Picture 7" descr="Filing Cabinet iStock_000005945303Small.jpg"/>
          <p:cNvPicPr>
            <a:picLocks noChangeAspect="1"/>
          </p:cNvPicPr>
          <p:nvPr/>
        </p:nvPicPr>
        <p:blipFill>
          <a:blip r:embed="rId6" cstate="print"/>
          <a:stretch>
            <a:fillRect/>
          </a:stretch>
        </p:blipFill>
        <p:spPr>
          <a:xfrm>
            <a:off x="7500958" y="1428737"/>
            <a:ext cx="1643042" cy="1554233"/>
          </a:xfrm>
          <a:prstGeom prst="rect">
            <a:avLst/>
          </a:prstGeom>
        </p:spPr>
      </p:pic>
      <p:pic>
        <p:nvPicPr>
          <p:cNvPr id="9" name="Picture 4"/>
          <p:cNvPicPr>
            <a:picLocks noChangeAspect="1" noChangeArrowheads="1"/>
          </p:cNvPicPr>
          <p:nvPr/>
        </p:nvPicPr>
        <p:blipFill>
          <a:blip r:embed="rId7" cstate="print"/>
          <a:srcRect/>
          <a:stretch>
            <a:fillRect/>
          </a:stretch>
        </p:blipFill>
        <p:spPr bwMode="auto">
          <a:xfrm>
            <a:off x="2643174" y="3429000"/>
            <a:ext cx="2705108" cy="2643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2881"/>
                                        </p:tgtEl>
                                        <p:attrNameLst>
                                          <p:attrName>style.visibility</p:attrName>
                                        </p:attrNameLst>
                                      </p:cBhvr>
                                      <p:to>
                                        <p:strVal val="visible"/>
                                      </p:to>
                                    </p:set>
                                    <p:animEffect transition="in" filter="fade">
                                      <p:cBhvr>
                                        <p:cTn id="15" dur="2000"/>
                                        <p:tgtEl>
                                          <p:spTgt spid="12288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Ledger Book -- iStock_000007162654Small.jpg"/>
          <p:cNvPicPr>
            <a:picLocks noChangeAspect="1"/>
          </p:cNvPicPr>
          <p:nvPr/>
        </p:nvPicPr>
        <p:blipFill>
          <a:blip r:embed="rId3" cstate="print"/>
          <a:stretch>
            <a:fillRect/>
          </a:stretch>
        </p:blipFill>
        <p:spPr>
          <a:xfrm>
            <a:off x="142876" y="1521855"/>
            <a:ext cx="8715404" cy="4902354"/>
          </a:xfrm>
          <a:prstGeom prst="rect">
            <a:avLst/>
          </a:prstGeom>
        </p:spPr>
      </p:pic>
      <p:sp>
        <p:nvSpPr>
          <p:cNvPr id="7"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general ledger for?</a:t>
            </a:r>
            <a:endParaRPr lang="en-ZA" sz="2400" b="1" dirty="0">
              <a:solidFill>
                <a:schemeClr val="tx2"/>
              </a:solidFill>
              <a:latin typeface="Verdana" pitchFamily="34" charset="0"/>
            </a:endParaRPr>
          </a:p>
        </p:txBody>
      </p:sp>
      <p:pic>
        <p:nvPicPr>
          <p:cNvPr id="34818" name="Picture 2"/>
          <p:cNvPicPr>
            <a:picLocks noChangeAspect="1" noChangeArrowheads="1"/>
          </p:cNvPicPr>
          <p:nvPr/>
        </p:nvPicPr>
        <p:blipFill>
          <a:blip r:embed="rId4" cstate="print"/>
          <a:srcRect/>
          <a:stretch>
            <a:fillRect/>
          </a:stretch>
        </p:blipFill>
        <p:spPr bwMode="auto">
          <a:xfrm>
            <a:off x="3714744" y="2221903"/>
            <a:ext cx="4150848" cy="1564287"/>
          </a:xfrm>
          <a:prstGeom prst="rect">
            <a:avLst/>
          </a:prstGeom>
          <a:noFill/>
          <a:ln w="9525">
            <a:noFill/>
            <a:miter lim="800000"/>
            <a:headEnd/>
            <a:tailEnd/>
          </a:ln>
        </p:spPr>
      </p:pic>
      <p:sp>
        <p:nvSpPr>
          <p:cNvPr id="8" name="TextBox 7"/>
          <p:cNvSpPr txBox="1"/>
          <p:nvPr/>
        </p:nvSpPr>
        <p:spPr>
          <a:xfrm>
            <a:off x="6132303" y="2143116"/>
            <a:ext cx="1376099" cy="1569660"/>
          </a:xfrm>
          <a:prstGeom prst="rect">
            <a:avLst/>
          </a:prstGeom>
          <a:noFill/>
        </p:spPr>
        <p:txBody>
          <a:bodyPr wrap="square" rtlCol="0">
            <a:spAutoFit/>
          </a:bodyPr>
          <a:lstStyle/>
          <a:p>
            <a:r>
              <a:rPr lang="en-ZA" sz="9600" b="1" dirty="0" smtClean="0">
                <a:solidFill>
                  <a:srgbClr val="FF0000"/>
                </a:solidFill>
              </a:rPr>
              <a:t>X</a:t>
            </a:r>
            <a:endParaRPr lang="en-US" sz="9600" b="1" dirty="0">
              <a:solidFill>
                <a:srgbClr val="FF0000"/>
              </a:solidFill>
            </a:endParaRPr>
          </a:p>
        </p:txBody>
      </p:sp>
      <p:pic>
        <p:nvPicPr>
          <p:cNvPr id="7170" name="Picture 2"/>
          <p:cNvPicPr>
            <a:picLocks noChangeAspect="1" noChangeArrowheads="1"/>
          </p:cNvPicPr>
          <p:nvPr/>
        </p:nvPicPr>
        <p:blipFill>
          <a:blip r:embed="rId5" cstate="print"/>
          <a:srcRect/>
          <a:stretch>
            <a:fillRect/>
          </a:stretch>
        </p:blipFill>
        <p:spPr bwMode="auto">
          <a:xfrm>
            <a:off x="1142976" y="2214554"/>
            <a:ext cx="2574436" cy="1634118"/>
          </a:xfrm>
          <a:prstGeom prst="rect">
            <a:avLst/>
          </a:prstGeom>
          <a:noFill/>
          <a:ln w="9525">
            <a:noFill/>
            <a:miter lim="800000"/>
            <a:headEnd/>
            <a:tailEnd/>
          </a:ln>
        </p:spPr>
      </p:pic>
      <p:sp>
        <p:nvSpPr>
          <p:cNvPr id="9" name="TextBox 8"/>
          <p:cNvSpPr txBox="1"/>
          <p:nvPr/>
        </p:nvSpPr>
        <p:spPr>
          <a:xfrm>
            <a:off x="1357290" y="2143116"/>
            <a:ext cx="1376099" cy="1569660"/>
          </a:xfrm>
          <a:prstGeom prst="rect">
            <a:avLst/>
          </a:prstGeom>
          <a:noFill/>
        </p:spPr>
        <p:txBody>
          <a:bodyPr wrap="square" rtlCol="0">
            <a:spAutoFit/>
          </a:bodyPr>
          <a:lstStyle/>
          <a:p>
            <a:r>
              <a:rPr lang="en-ZA" sz="9600" b="1" dirty="0" smtClean="0"/>
              <a:t>?</a:t>
            </a:r>
            <a:endParaRPr lang="en-US" sz="9600" b="1" dirty="0"/>
          </a:p>
        </p:txBody>
      </p:sp>
      <p:sp>
        <p:nvSpPr>
          <p:cNvPr id="10" name="TextBox 9"/>
          <p:cNvSpPr txBox="1"/>
          <p:nvPr/>
        </p:nvSpPr>
        <p:spPr>
          <a:xfrm>
            <a:off x="1601277" y="4214818"/>
            <a:ext cx="5418392" cy="1569660"/>
          </a:xfrm>
          <a:prstGeom prst="rect">
            <a:avLst/>
          </a:prstGeom>
          <a:noFill/>
        </p:spPr>
        <p:txBody>
          <a:bodyPr wrap="square" rtlCol="0">
            <a:spAutoFit/>
          </a:bodyPr>
          <a:lstStyle/>
          <a:p>
            <a:r>
              <a:rPr lang="en-ZA" sz="9600" b="1" dirty="0" smtClean="0"/>
              <a:t>R/$</a:t>
            </a:r>
            <a:endParaRPr lang="en-US" sz="9600" b="1" dirty="0"/>
          </a:p>
        </p:txBody>
      </p:sp>
      <p:sp>
        <p:nvSpPr>
          <p:cNvPr id="12" name="TextBox 11"/>
          <p:cNvSpPr txBox="1"/>
          <p:nvPr/>
        </p:nvSpPr>
        <p:spPr>
          <a:xfrm>
            <a:off x="4346353" y="2143116"/>
            <a:ext cx="1376099" cy="1569660"/>
          </a:xfrm>
          <a:prstGeom prst="rect">
            <a:avLst/>
          </a:prstGeom>
          <a:noFill/>
        </p:spPr>
        <p:txBody>
          <a:bodyPr wrap="square" rtlCol="0">
            <a:spAutoFit/>
          </a:bodyPr>
          <a:lstStyle/>
          <a:p>
            <a:r>
              <a:rPr lang="en-ZA" sz="9600" b="1" dirty="0" smtClean="0"/>
              <a:t>?</a:t>
            </a:r>
            <a:endParaRPr lang="en-US" sz="9600" b="1" dirty="0"/>
          </a:p>
        </p:txBody>
      </p:sp>
      <p:sp>
        <p:nvSpPr>
          <p:cNvPr id="13" name="TextBox 12"/>
          <p:cNvSpPr txBox="1"/>
          <p:nvPr/>
        </p:nvSpPr>
        <p:spPr>
          <a:xfrm>
            <a:off x="2214546" y="2143116"/>
            <a:ext cx="1376099" cy="1569660"/>
          </a:xfrm>
          <a:prstGeom prst="rect">
            <a:avLst/>
          </a:prstGeom>
          <a:noFill/>
        </p:spPr>
        <p:txBody>
          <a:bodyPr wrap="square" rtlCol="0">
            <a:spAutoFit/>
          </a:bodyPr>
          <a:lstStyle/>
          <a:p>
            <a:r>
              <a:rPr lang="en-ZA" sz="9600" b="1" dirty="0" smtClean="0">
                <a:solidFill>
                  <a:srgbClr val="FF0000"/>
                </a:solidFill>
              </a:rPr>
              <a:t>X</a:t>
            </a:r>
            <a:endParaRPr lang="en-US" sz="9600" b="1" dirty="0">
              <a:solidFill>
                <a:srgbClr val="FF0000"/>
              </a:solidFill>
            </a:endParaRPr>
          </a:p>
        </p:txBody>
      </p:sp>
      <p:pic>
        <p:nvPicPr>
          <p:cNvPr id="8196" name="Picture 4"/>
          <p:cNvPicPr>
            <a:picLocks noChangeAspect="1" noChangeArrowheads="1"/>
          </p:cNvPicPr>
          <p:nvPr/>
        </p:nvPicPr>
        <p:blipFill>
          <a:blip r:embed="rId6" cstate="print"/>
          <a:srcRect/>
          <a:stretch>
            <a:fillRect/>
          </a:stretch>
        </p:blipFill>
        <p:spPr bwMode="auto">
          <a:xfrm>
            <a:off x="5931267" y="4318192"/>
            <a:ext cx="1364622" cy="1467829"/>
          </a:xfrm>
          <a:prstGeom prst="rect">
            <a:avLst/>
          </a:prstGeom>
          <a:noFill/>
          <a:ln w="9525">
            <a:noFill/>
            <a:miter lim="800000"/>
            <a:headEnd/>
            <a:tailEnd/>
          </a:ln>
        </p:spPr>
      </p:pic>
      <p:pic>
        <p:nvPicPr>
          <p:cNvPr id="14" name="Picture 1"/>
          <p:cNvPicPr>
            <a:picLocks noChangeAspect="1" noChangeArrowheads="1"/>
          </p:cNvPicPr>
          <p:nvPr/>
        </p:nvPicPr>
        <p:blipFill>
          <a:blip r:embed="rId7" cstate="print"/>
          <a:srcRect/>
          <a:stretch>
            <a:fillRect/>
          </a:stretch>
        </p:blipFill>
        <p:spPr bwMode="auto">
          <a:xfrm>
            <a:off x="8494328" y="1500198"/>
            <a:ext cx="649672" cy="7857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2000"/>
                                        <p:tgtEl>
                                          <p:spTgt spid="717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4818"/>
                                        </p:tgtEl>
                                        <p:attrNameLst>
                                          <p:attrName>style.visibility</p:attrName>
                                        </p:attrNameLst>
                                      </p:cBhvr>
                                      <p:to>
                                        <p:strVal val="visible"/>
                                      </p:to>
                                    </p:set>
                                    <p:animEffect transition="in" filter="fade">
                                      <p:cBhvr>
                                        <p:cTn id="19" dur="2000"/>
                                        <p:tgtEl>
                                          <p:spTgt spid="34818"/>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8196"/>
                                        </p:tgtEl>
                                        <p:attrNameLst>
                                          <p:attrName>style.visibility</p:attrName>
                                        </p:attrNameLst>
                                      </p:cBhvr>
                                      <p:to>
                                        <p:strVal val="visible"/>
                                      </p:to>
                                    </p:set>
                                    <p:animEffect transition="in" filter="fade">
                                      <p:cBhvr>
                                        <p:cTn id="44" dur="2000"/>
                                        <p:tgtEl>
                                          <p:spTgt spid="8196"/>
                                        </p:tgtEl>
                                      </p:cBhvr>
                                    </p:animEffect>
                                  </p:childTnLst>
                                </p:cTn>
                              </p:par>
                            </p:childTnLst>
                          </p:cTn>
                        </p:par>
                        <p:par>
                          <p:cTn id="45" fill="hold">
                            <p:stCondLst>
                              <p:cond delay="8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Failures are increasing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The threat and therefore the opportunity is huge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0" y="1428736"/>
            <a:ext cx="9144000" cy="4648878"/>
          </a:xfrm>
          <a:prstGeom prst="rect">
            <a:avLst/>
          </a:prstGeom>
          <a:noFill/>
          <a:ln w="9525">
            <a:noFill/>
            <a:miter lim="800000"/>
            <a:headEnd/>
            <a:tailEnd/>
          </a:ln>
        </p:spPr>
      </p:pic>
      <p:pic>
        <p:nvPicPr>
          <p:cNvPr id="227330" name="Picture 2"/>
          <p:cNvPicPr>
            <a:picLocks noChangeAspect="1" noChangeArrowheads="1"/>
          </p:cNvPicPr>
          <p:nvPr/>
        </p:nvPicPr>
        <p:blipFill>
          <a:blip r:embed="rId4" cstate="print"/>
          <a:srcRect/>
          <a:stretch>
            <a:fillRect/>
          </a:stretch>
        </p:blipFill>
        <p:spPr bwMode="auto">
          <a:xfrm>
            <a:off x="5334000" y="1428736"/>
            <a:ext cx="3810000" cy="5019675"/>
          </a:xfrm>
          <a:prstGeom prst="rect">
            <a:avLst/>
          </a:prstGeom>
          <a:noFill/>
          <a:ln w="9525">
            <a:noFill/>
            <a:miter lim="800000"/>
            <a:headEnd/>
            <a:tailEnd/>
          </a:ln>
        </p:spPr>
      </p:pic>
      <p:sp>
        <p:nvSpPr>
          <p:cNvPr id="7" name="Oval 6"/>
          <p:cNvSpPr/>
          <p:nvPr/>
        </p:nvSpPr>
        <p:spPr>
          <a:xfrm>
            <a:off x="-214346" y="4572008"/>
            <a:ext cx="5572164"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27330"/>
                                        </p:tgtEl>
                                        <p:attrNameLst>
                                          <p:attrName>style.visibility</p:attrName>
                                        </p:attrNameLst>
                                      </p:cBhvr>
                                      <p:to>
                                        <p:strVal val="visible"/>
                                      </p:to>
                                    </p:set>
                                    <p:animEffect transition="in" filter="fade">
                                      <p:cBhvr>
                                        <p:cTn id="14" dur="2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rot="16200000" flipV="1">
            <a:off x="1636178" y="2864362"/>
            <a:ext cx="3369728" cy="22129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2994294" y="3720823"/>
            <a:ext cx="3369728" cy="500067"/>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1428726" y="3143250"/>
            <a:ext cx="3429028" cy="171451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2285982" y="2143118"/>
            <a:ext cx="3571904" cy="3571900"/>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1" idx="2"/>
          </p:cNvCxnSpPr>
          <p:nvPr/>
        </p:nvCxnSpPr>
        <p:spPr>
          <a:xfrm rot="16200000" flipH="1">
            <a:off x="4055770" y="1055379"/>
            <a:ext cx="639553" cy="596507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1" idx="2"/>
          </p:cNvCxnSpPr>
          <p:nvPr/>
        </p:nvCxnSpPr>
        <p:spPr>
          <a:xfrm rot="16200000" flipH="1">
            <a:off x="519588" y="4591561"/>
            <a:ext cx="2068315" cy="32147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5" name="Picture 4" descr="General Ledger Book -- iStock_000007162654Small.jpg"/>
          <p:cNvPicPr>
            <a:picLocks noChangeAspect="1"/>
          </p:cNvPicPr>
          <p:nvPr/>
        </p:nvPicPr>
        <p:blipFill>
          <a:blip r:embed="rId3" cstate="print"/>
          <a:stretch>
            <a:fillRect/>
          </a:stretch>
        </p:blipFill>
        <p:spPr>
          <a:xfrm>
            <a:off x="2786050" y="3071810"/>
            <a:ext cx="3214678" cy="1808234"/>
          </a:xfrm>
          <a:prstGeom prst="rect">
            <a:avLst/>
          </a:prstGeom>
        </p:spPr>
      </p:pic>
      <p:sp>
        <p:nvSpPr>
          <p:cNvPr id="7" name="Title 1"/>
          <p:cNvSpPr txBox="1">
            <a:spLocks/>
          </p:cNvSpPr>
          <p:nvPr/>
        </p:nvSpPr>
        <p:spPr bwMode="auto">
          <a:xfrm>
            <a:off x="428645" y="214290"/>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Integrated system</a:t>
            </a:r>
          </a:p>
          <a:p>
            <a:r>
              <a:rPr lang="en-ZA" sz="1400" b="1" dirty="0" smtClean="0">
                <a:solidFill>
                  <a:schemeClr val="tx2"/>
                </a:solidFill>
                <a:latin typeface="Verdana" pitchFamily="34" charset="0"/>
              </a:rPr>
              <a:t>(look-up and posting)</a:t>
            </a:r>
            <a:endParaRPr lang="en-ZA" sz="1400" b="1" dirty="0">
              <a:solidFill>
                <a:schemeClr val="tx2"/>
              </a:solidFill>
              <a:latin typeface="Verdana" pitchFamily="34" charset="0"/>
            </a:endParaRPr>
          </a:p>
        </p:txBody>
      </p:sp>
      <p:sp>
        <p:nvSpPr>
          <p:cNvPr id="8" name="TextBox 7"/>
          <p:cNvSpPr txBox="1"/>
          <p:nvPr/>
        </p:nvSpPr>
        <p:spPr>
          <a:xfrm>
            <a:off x="3286116" y="1714488"/>
            <a:ext cx="1928826" cy="646331"/>
          </a:xfrm>
          <a:prstGeom prst="rect">
            <a:avLst/>
          </a:prstGeom>
          <a:noFill/>
        </p:spPr>
        <p:txBody>
          <a:bodyPr wrap="square" rtlCol="0">
            <a:spAutoFit/>
          </a:bodyPr>
          <a:lstStyle/>
          <a:p>
            <a:pPr algn="ctr"/>
            <a:r>
              <a:rPr lang="en-ZA" b="1" dirty="0" smtClean="0">
                <a:solidFill>
                  <a:schemeClr val="tx2"/>
                </a:solidFill>
              </a:rPr>
              <a:t>Plant</a:t>
            </a:r>
          </a:p>
          <a:p>
            <a:pPr algn="ctr"/>
            <a:r>
              <a:rPr lang="en-ZA" b="1" dirty="0" smtClean="0">
                <a:solidFill>
                  <a:schemeClr val="tx2"/>
                </a:solidFill>
              </a:rPr>
              <a:t>Management</a:t>
            </a:r>
            <a:endParaRPr lang="en-US" b="1" dirty="0">
              <a:solidFill>
                <a:schemeClr val="tx2"/>
              </a:solidFill>
            </a:endParaRPr>
          </a:p>
        </p:txBody>
      </p:sp>
      <p:sp>
        <p:nvSpPr>
          <p:cNvPr id="10" name="TextBox 9"/>
          <p:cNvSpPr txBox="1"/>
          <p:nvPr/>
        </p:nvSpPr>
        <p:spPr>
          <a:xfrm>
            <a:off x="6929454" y="2643182"/>
            <a:ext cx="1785950" cy="646331"/>
          </a:xfrm>
          <a:prstGeom prst="rect">
            <a:avLst/>
          </a:prstGeom>
          <a:noFill/>
        </p:spPr>
        <p:txBody>
          <a:bodyPr wrap="square" rtlCol="0">
            <a:spAutoFit/>
          </a:bodyPr>
          <a:lstStyle/>
          <a:p>
            <a:pPr algn="ctr"/>
            <a:r>
              <a:rPr lang="en-ZA" b="1" dirty="0" smtClean="0">
                <a:solidFill>
                  <a:schemeClr val="tx2"/>
                </a:solidFill>
              </a:rPr>
              <a:t>Production Planning</a:t>
            </a:r>
            <a:endParaRPr lang="en-US" b="1" dirty="0">
              <a:solidFill>
                <a:schemeClr val="tx2"/>
              </a:solidFill>
            </a:endParaRPr>
          </a:p>
        </p:txBody>
      </p:sp>
      <p:sp>
        <p:nvSpPr>
          <p:cNvPr id="11" name="TextBox 10"/>
          <p:cNvSpPr txBox="1"/>
          <p:nvPr/>
        </p:nvSpPr>
        <p:spPr>
          <a:xfrm>
            <a:off x="500034" y="3071810"/>
            <a:ext cx="1785950" cy="646331"/>
          </a:xfrm>
          <a:prstGeom prst="rect">
            <a:avLst/>
          </a:prstGeom>
          <a:noFill/>
        </p:spPr>
        <p:txBody>
          <a:bodyPr wrap="square" rtlCol="0">
            <a:spAutoFit/>
          </a:bodyPr>
          <a:lstStyle/>
          <a:p>
            <a:pPr algn="ctr"/>
            <a:r>
              <a:rPr lang="en-ZA" b="1" dirty="0" smtClean="0">
                <a:solidFill>
                  <a:schemeClr val="tx2"/>
                </a:solidFill>
              </a:rPr>
              <a:t>Human Resources</a:t>
            </a:r>
            <a:endParaRPr lang="en-US" b="1" dirty="0">
              <a:solidFill>
                <a:schemeClr val="tx2"/>
              </a:solidFill>
            </a:endParaRPr>
          </a:p>
        </p:txBody>
      </p:sp>
      <p:sp>
        <p:nvSpPr>
          <p:cNvPr id="12" name="TextBox 11"/>
          <p:cNvSpPr txBox="1"/>
          <p:nvPr/>
        </p:nvSpPr>
        <p:spPr>
          <a:xfrm>
            <a:off x="1357290" y="1928802"/>
            <a:ext cx="1500198" cy="369332"/>
          </a:xfrm>
          <a:prstGeom prst="rect">
            <a:avLst/>
          </a:prstGeom>
          <a:noFill/>
        </p:spPr>
        <p:txBody>
          <a:bodyPr wrap="square" rtlCol="0">
            <a:spAutoFit/>
          </a:bodyPr>
          <a:lstStyle/>
          <a:p>
            <a:pPr algn="ctr"/>
            <a:r>
              <a:rPr lang="en-ZA" b="1" dirty="0" smtClean="0">
                <a:solidFill>
                  <a:schemeClr val="tx2"/>
                </a:solidFill>
              </a:rPr>
              <a:t>Projects</a:t>
            </a:r>
            <a:endParaRPr lang="en-US" b="1" dirty="0">
              <a:solidFill>
                <a:schemeClr val="tx2"/>
              </a:solidFill>
            </a:endParaRPr>
          </a:p>
        </p:txBody>
      </p:sp>
      <p:sp>
        <p:nvSpPr>
          <p:cNvPr id="13" name="TextBox 12"/>
          <p:cNvSpPr txBox="1"/>
          <p:nvPr/>
        </p:nvSpPr>
        <p:spPr>
          <a:xfrm>
            <a:off x="5572132" y="1857364"/>
            <a:ext cx="1500198" cy="369332"/>
          </a:xfrm>
          <a:prstGeom prst="rect">
            <a:avLst/>
          </a:prstGeom>
          <a:noFill/>
        </p:spPr>
        <p:txBody>
          <a:bodyPr wrap="square" rtlCol="0">
            <a:spAutoFit/>
          </a:bodyPr>
          <a:lstStyle/>
          <a:p>
            <a:pPr algn="ctr"/>
            <a:r>
              <a:rPr lang="en-ZA" b="1" dirty="0" smtClean="0">
                <a:solidFill>
                  <a:schemeClr val="tx2"/>
                </a:solidFill>
              </a:rPr>
              <a:t>Inventory</a:t>
            </a:r>
            <a:endParaRPr lang="en-US" b="1" dirty="0">
              <a:solidFill>
                <a:schemeClr val="tx2"/>
              </a:solidFill>
            </a:endParaRPr>
          </a:p>
        </p:txBody>
      </p:sp>
      <p:sp>
        <p:nvSpPr>
          <p:cNvPr id="14" name="TextBox 13"/>
          <p:cNvSpPr txBox="1"/>
          <p:nvPr/>
        </p:nvSpPr>
        <p:spPr>
          <a:xfrm>
            <a:off x="571472" y="4572008"/>
            <a:ext cx="1500198" cy="646331"/>
          </a:xfrm>
          <a:prstGeom prst="rect">
            <a:avLst/>
          </a:prstGeom>
          <a:noFill/>
        </p:spPr>
        <p:txBody>
          <a:bodyPr wrap="square" rtlCol="0">
            <a:spAutoFit/>
          </a:bodyPr>
          <a:lstStyle/>
          <a:p>
            <a:pPr algn="ctr"/>
            <a:r>
              <a:rPr lang="en-ZA" b="1" dirty="0" smtClean="0">
                <a:solidFill>
                  <a:schemeClr val="tx2"/>
                </a:solidFill>
              </a:rPr>
              <a:t>Asset Register</a:t>
            </a:r>
            <a:endParaRPr lang="en-US" b="1" dirty="0">
              <a:solidFill>
                <a:schemeClr val="tx2"/>
              </a:solidFill>
            </a:endParaRPr>
          </a:p>
        </p:txBody>
      </p:sp>
      <p:sp>
        <p:nvSpPr>
          <p:cNvPr id="15" name="TextBox 14"/>
          <p:cNvSpPr txBox="1"/>
          <p:nvPr/>
        </p:nvSpPr>
        <p:spPr>
          <a:xfrm>
            <a:off x="5929322" y="5572140"/>
            <a:ext cx="1643074" cy="646331"/>
          </a:xfrm>
          <a:prstGeom prst="rect">
            <a:avLst/>
          </a:prstGeom>
          <a:noFill/>
        </p:spPr>
        <p:txBody>
          <a:bodyPr wrap="square" rtlCol="0">
            <a:spAutoFit/>
          </a:bodyPr>
          <a:lstStyle/>
          <a:p>
            <a:pPr algn="ctr"/>
            <a:r>
              <a:rPr lang="en-ZA" b="1" dirty="0" smtClean="0">
                <a:solidFill>
                  <a:schemeClr val="tx2"/>
                </a:solidFill>
              </a:rPr>
              <a:t>Accounts Receivable</a:t>
            </a:r>
            <a:endParaRPr lang="en-US" b="1" dirty="0">
              <a:solidFill>
                <a:schemeClr val="tx2"/>
              </a:solidFill>
            </a:endParaRPr>
          </a:p>
        </p:txBody>
      </p:sp>
      <p:sp>
        <p:nvSpPr>
          <p:cNvPr id="16" name="TextBox 15"/>
          <p:cNvSpPr txBox="1"/>
          <p:nvPr/>
        </p:nvSpPr>
        <p:spPr>
          <a:xfrm>
            <a:off x="3643306" y="5643578"/>
            <a:ext cx="1500198" cy="646331"/>
          </a:xfrm>
          <a:prstGeom prst="rect">
            <a:avLst/>
          </a:prstGeom>
          <a:noFill/>
        </p:spPr>
        <p:txBody>
          <a:bodyPr wrap="square" rtlCol="0">
            <a:spAutoFit/>
          </a:bodyPr>
          <a:lstStyle/>
          <a:p>
            <a:pPr algn="ctr"/>
            <a:r>
              <a:rPr lang="en-ZA" b="1" dirty="0" smtClean="0">
                <a:solidFill>
                  <a:schemeClr val="tx2"/>
                </a:solidFill>
              </a:rPr>
              <a:t>Cash Book</a:t>
            </a:r>
            <a:endParaRPr lang="en-US" b="1" dirty="0">
              <a:solidFill>
                <a:schemeClr val="tx2"/>
              </a:solidFill>
            </a:endParaRPr>
          </a:p>
        </p:txBody>
      </p:sp>
      <p:sp>
        <p:nvSpPr>
          <p:cNvPr id="17" name="TextBox 16"/>
          <p:cNvSpPr txBox="1"/>
          <p:nvPr/>
        </p:nvSpPr>
        <p:spPr>
          <a:xfrm>
            <a:off x="785786" y="5643578"/>
            <a:ext cx="1643074" cy="646331"/>
          </a:xfrm>
          <a:prstGeom prst="rect">
            <a:avLst/>
          </a:prstGeom>
          <a:noFill/>
        </p:spPr>
        <p:txBody>
          <a:bodyPr wrap="square" rtlCol="0">
            <a:spAutoFit/>
          </a:bodyPr>
          <a:lstStyle/>
          <a:p>
            <a:pPr algn="ctr"/>
            <a:r>
              <a:rPr lang="en-ZA" b="1" dirty="0" smtClean="0">
                <a:solidFill>
                  <a:schemeClr val="tx2"/>
                </a:solidFill>
              </a:rPr>
              <a:t>Accounts Payable</a:t>
            </a:r>
            <a:endParaRPr lang="en-US" b="1" dirty="0">
              <a:solidFill>
                <a:schemeClr val="tx2"/>
              </a:solidFill>
            </a:endParaRPr>
          </a:p>
        </p:txBody>
      </p:sp>
      <p:sp>
        <p:nvSpPr>
          <p:cNvPr id="18" name="TextBox 17"/>
          <p:cNvSpPr txBox="1"/>
          <p:nvPr/>
        </p:nvSpPr>
        <p:spPr>
          <a:xfrm>
            <a:off x="7000892" y="4143380"/>
            <a:ext cx="1643074" cy="646331"/>
          </a:xfrm>
          <a:prstGeom prst="rect">
            <a:avLst/>
          </a:prstGeom>
          <a:noFill/>
        </p:spPr>
        <p:txBody>
          <a:bodyPr wrap="square" rtlCol="0">
            <a:spAutoFit/>
          </a:bodyPr>
          <a:lstStyle/>
          <a:p>
            <a:pPr algn="ctr"/>
            <a:r>
              <a:rPr lang="en-ZA" b="1" dirty="0" smtClean="0">
                <a:solidFill>
                  <a:schemeClr val="tx2"/>
                </a:solidFill>
              </a:rPr>
              <a:t>Etc, etc, etc</a:t>
            </a:r>
            <a:endParaRPr lang="en-US" b="1" dirty="0">
              <a:solidFill>
                <a:schemeClr val="tx2"/>
              </a:solidFill>
            </a:endParaRPr>
          </a:p>
        </p:txBody>
      </p:sp>
      <p:cxnSp>
        <p:nvCxnSpPr>
          <p:cNvPr id="21" name="Straight Arrow Connector 20"/>
          <p:cNvCxnSpPr/>
          <p:nvPr/>
        </p:nvCxnSpPr>
        <p:spPr>
          <a:xfrm>
            <a:off x="2214548" y="2428870"/>
            <a:ext cx="1500197" cy="114300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71868" y="3643314"/>
            <a:ext cx="1643074" cy="646331"/>
          </a:xfrm>
          <a:prstGeom prst="rect">
            <a:avLst/>
          </a:prstGeom>
          <a:noFill/>
        </p:spPr>
        <p:txBody>
          <a:bodyPr wrap="square" rtlCol="0">
            <a:spAutoFit/>
          </a:bodyPr>
          <a:lstStyle/>
          <a:p>
            <a:pPr algn="ctr"/>
            <a:r>
              <a:rPr lang="en-ZA" b="1" dirty="0" smtClean="0">
                <a:solidFill>
                  <a:schemeClr val="tx2"/>
                </a:solidFill>
              </a:rPr>
              <a:t>General Ledger</a:t>
            </a:r>
            <a:endParaRPr lang="en-US" b="1" dirty="0">
              <a:solidFill>
                <a:schemeClr val="tx2"/>
              </a:solidFill>
            </a:endParaRPr>
          </a:p>
        </p:txBody>
      </p:sp>
      <p:cxnSp>
        <p:nvCxnSpPr>
          <p:cNvPr id="28" name="Straight Arrow Connector 27"/>
          <p:cNvCxnSpPr/>
          <p:nvPr/>
        </p:nvCxnSpPr>
        <p:spPr>
          <a:xfrm rot="10800000">
            <a:off x="5036348" y="4559868"/>
            <a:ext cx="1107291" cy="94083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rot="5400000" flipH="1" flipV="1">
            <a:off x="3887269" y="5137442"/>
            <a:ext cx="1012273" cy="15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85984" y="4500570"/>
            <a:ext cx="1571636" cy="121444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214942" y="4286256"/>
            <a:ext cx="2000268" cy="7143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857356" y="4214818"/>
            <a:ext cx="1714512" cy="64294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071672" y="3357564"/>
            <a:ext cx="1428758" cy="50006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4917403" y="2333499"/>
            <a:ext cx="1416618" cy="117872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3786180" y="3000373"/>
            <a:ext cx="1143010" cy="1"/>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9" idx="3"/>
          </p:cNvCxnSpPr>
          <p:nvPr/>
        </p:nvCxnSpPr>
        <p:spPr>
          <a:xfrm rot="10800000" flipV="1">
            <a:off x="5214943" y="3071810"/>
            <a:ext cx="1857391" cy="89466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00036" y="6643710"/>
            <a:ext cx="785816" cy="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357290" y="6357958"/>
            <a:ext cx="1857388" cy="461665"/>
          </a:xfrm>
          <a:prstGeom prst="rect">
            <a:avLst/>
          </a:prstGeom>
          <a:noFill/>
        </p:spPr>
        <p:txBody>
          <a:bodyPr wrap="square" rtlCol="0">
            <a:spAutoFit/>
          </a:bodyPr>
          <a:lstStyle/>
          <a:p>
            <a:r>
              <a:rPr lang="en-ZA" sz="1200" b="1" dirty="0" smtClean="0">
                <a:solidFill>
                  <a:schemeClr val="tx2"/>
                </a:solidFill>
              </a:rPr>
              <a:t>Financial amounts R / $/  etc</a:t>
            </a:r>
            <a:endParaRPr lang="en-US" sz="1200" b="1" dirty="0">
              <a:solidFill>
                <a:schemeClr val="tx2"/>
              </a:solidFill>
            </a:endParaRPr>
          </a:p>
        </p:txBody>
      </p:sp>
      <p:cxnSp>
        <p:nvCxnSpPr>
          <p:cNvPr id="59" name="Straight Arrow Connector 58"/>
          <p:cNvCxnSpPr>
            <a:stCxn id="11" idx="0"/>
          </p:cNvCxnSpPr>
          <p:nvPr/>
        </p:nvCxnSpPr>
        <p:spPr>
          <a:xfrm rot="5400000" flipH="1" flipV="1">
            <a:off x="1267992" y="2411009"/>
            <a:ext cx="785818" cy="53578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1" idx="0"/>
          </p:cNvCxnSpPr>
          <p:nvPr/>
        </p:nvCxnSpPr>
        <p:spPr>
          <a:xfrm rot="5400000" flipH="1" flipV="1">
            <a:off x="2268125" y="1482314"/>
            <a:ext cx="714380" cy="246461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1" idx="0"/>
          </p:cNvCxnSpPr>
          <p:nvPr/>
        </p:nvCxnSpPr>
        <p:spPr>
          <a:xfrm rot="5400000" flipH="1" flipV="1">
            <a:off x="4196951" y="124992"/>
            <a:ext cx="142876" cy="5750761"/>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1" idx="0"/>
          </p:cNvCxnSpPr>
          <p:nvPr/>
        </p:nvCxnSpPr>
        <p:spPr>
          <a:xfrm rot="5400000" flipH="1" flipV="1">
            <a:off x="3232538" y="375025"/>
            <a:ext cx="857256" cy="453631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1" idx="2"/>
          </p:cNvCxnSpPr>
          <p:nvPr/>
        </p:nvCxnSpPr>
        <p:spPr>
          <a:xfrm rot="16200000" flipH="1">
            <a:off x="948216" y="4162933"/>
            <a:ext cx="925305" cy="3571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1" idx="2"/>
          </p:cNvCxnSpPr>
          <p:nvPr/>
        </p:nvCxnSpPr>
        <p:spPr>
          <a:xfrm rot="16200000" flipH="1">
            <a:off x="2769886" y="2341263"/>
            <a:ext cx="1996875" cy="475062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2214546" y="2285992"/>
            <a:ext cx="4857786" cy="785820"/>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3" idx="2"/>
          </p:cNvCxnSpPr>
          <p:nvPr/>
        </p:nvCxnSpPr>
        <p:spPr>
          <a:xfrm rot="16200000" flipV="1">
            <a:off x="6274724" y="2274203"/>
            <a:ext cx="845116" cy="750102"/>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2000232" y="3071810"/>
            <a:ext cx="5072098" cy="214314"/>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21834" y="6643710"/>
            <a:ext cx="892978" cy="1588"/>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214810" y="6357958"/>
            <a:ext cx="1857388" cy="461665"/>
          </a:xfrm>
          <a:prstGeom prst="rect">
            <a:avLst/>
          </a:prstGeom>
          <a:noFill/>
        </p:spPr>
        <p:txBody>
          <a:bodyPr wrap="square" rtlCol="0">
            <a:spAutoFit/>
          </a:bodyPr>
          <a:lstStyle/>
          <a:p>
            <a:r>
              <a:rPr lang="en-ZA" sz="1200" b="1" dirty="0" smtClean="0">
                <a:solidFill>
                  <a:srgbClr val="1BE525"/>
                </a:solidFill>
              </a:rPr>
              <a:t>People related names, rates, etc</a:t>
            </a:r>
            <a:endParaRPr lang="en-US" sz="1200" b="1" dirty="0">
              <a:solidFill>
                <a:srgbClr val="1BE525"/>
              </a:solidFill>
            </a:endParaRPr>
          </a:p>
        </p:txBody>
      </p:sp>
      <p:cxnSp>
        <p:nvCxnSpPr>
          <p:cNvPr id="61" name="Straight Arrow Connector 60"/>
          <p:cNvCxnSpPr/>
          <p:nvPr/>
        </p:nvCxnSpPr>
        <p:spPr>
          <a:xfrm>
            <a:off x="6322234" y="6643710"/>
            <a:ext cx="892972" cy="1588"/>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86644" y="6357958"/>
            <a:ext cx="1857388" cy="461665"/>
          </a:xfrm>
          <a:prstGeom prst="rect">
            <a:avLst/>
          </a:prstGeom>
          <a:noFill/>
        </p:spPr>
        <p:txBody>
          <a:bodyPr wrap="square" rtlCol="0">
            <a:spAutoFit/>
          </a:bodyPr>
          <a:lstStyle/>
          <a:p>
            <a:r>
              <a:rPr lang="en-ZA" sz="1200" b="1" dirty="0" smtClean="0">
                <a:solidFill>
                  <a:srgbClr val="85DFFF"/>
                </a:solidFill>
              </a:rPr>
              <a:t>Production related shifts, batches, etc</a:t>
            </a:r>
            <a:endParaRPr lang="en-US" sz="1200" b="1" dirty="0">
              <a:solidFill>
                <a:srgbClr val="85DFFF"/>
              </a:solidFill>
            </a:endParaRPr>
          </a:p>
        </p:txBody>
      </p:sp>
      <p:pic>
        <p:nvPicPr>
          <p:cNvPr id="77" name="Picture 76" descr="Filing Cabinet iStock_000005945303Small.jpg"/>
          <p:cNvPicPr>
            <a:picLocks noChangeAspect="1"/>
          </p:cNvPicPr>
          <p:nvPr/>
        </p:nvPicPr>
        <p:blipFill>
          <a:blip r:embed="rId4" cstate="print"/>
          <a:stretch>
            <a:fillRect/>
          </a:stretch>
        </p:blipFill>
        <p:spPr>
          <a:xfrm>
            <a:off x="0" y="1500174"/>
            <a:ext cx="1359360" cy="1285884"/>
          </a:xfrm>
          <a:prstGeom prst="rect">
            <a:avLst/>
          </a:prstGeom>
        </p:spPr>
      </p:pic>
      <p:pic>
        <p:nvPicPr>
          <p:cNvPr id="78" name="Picture 2"/>
          <p:cNvPicPr>
            <a:picLocks noChangeAspect="1" noChangeArrowheads="1"/>
          </p:cNvPicPr>
          <p:nvPr/>
        </p:nvPicPr>
        <p:blipFill>
          <a:blip r:embed="rId5" cstate="print"/>
          <a:srcRect/>
          <a:stretch>
            <a:fillRect/>
          </a:stretch>
        </p:blipFill>
        <p:spPr bwMode="auto">
          <a:xfrm>
            <a:off x="8167680" y="1428737"/>
            <a:ext cx="976320" cy="1357322"/>
          </a:xfrm>
          <a:prstGeom prst="rect">
            <a:avLst/>
          </a:prstGeom>
          <a:noFill/>
          <a:ln w="9525">
            <a:noFill/>
            <a:miter lim="800000"/>
            <a:headEnd/>
            <a:tailEnd/>
          </a:ln>
        </p:spPr>
      </p:pic>
      <p:sp>
        <p:nvSpPr>
          <p:cNvPr id="48" name="TextBox 47"/>
          <p:cNvSpPr txBox="1"/>
          <p:nvPr/>
        </p:nvSpPr>
        <p:spPr>
          <a:xfrm>
            <a:off x="428596" y="6488668"/>
            <a:ext cx="8501122" cy="369332"/>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 – the missing link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
                                            <p:txEl>
                                              <p:pRg st="1" end="1"/>
                                            </p:txEl>
                                          </p:spTgt>
                                        </p:tgtEl>
                                        <p:attrNameLst>
                                          <p:attrName>style.visibility</p:attrName>
                                        </p:attrNameLst>
                                      </p:cBhvr>
                                      <p:to>
                                        <p:strVal val="visible"/>
                                      </p:to>
                                    </p:set>
                                    <p:animEffect transition="in" filter="fade">
                                      <p:cBhvr>
                                        <p:cTn id="71" dur="500"/>
                                        <p:tgtEl>
                                          <p:spTgt spid="7">
                                            <p:txEl>
                                              <p:pRg st="1" end="1"/>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500"/>
                                        <p:tgtEl>
                                          <p:spTgt spid="31"/>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fade">
                                      <p:cBhvr>
                                        <p:cTn id="127" dur="500"/>
                                        <p:tgtEl>
                                          <p:spTgt spid="64"/>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500"/>
                                        <p:tgtEl>
                                          <p:spTgt spid="67"/>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500"/>
                                        <p:tgtEl>
                                          <p:spTgt spid="82"/>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9"/>
                                        </p:tgtEl>
                                        <p:attrNameLst>
                                          <p:attrName>style.visibility</p:attrName>
                                        </p:attrNameLst>
                                      </p:cBhvr>
                                      <p:to>
                                        <p:strVal val="visible"/>
                                      </p:to>
                                    </p:set>
                                    <p:animEffect transition="in" filter="fade">
                                      <p:cBhvr>
                                        <p:cTn id="143" dur="500"/>
                                        <p:tgtEl>
                                          <p:spTgt spid="79"/>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76"/>
                                        </p:tgtEl>
                                        <p:attrNameLst>
                                          <p:attrName>style.visibility</p:attrName>
                                        </p:attrNameLst>
                                      </p:cBhvr>
                                      <p:to>
                                        <p:strVal val="visible"/>
                                      </p:to>
                                    </p:set>
                                    <p:animEffect transition="in" filter="fade">
                                      <p:cBhvr>
                                        <p:cTn id="147" dur="500"/>
                                        <p:tgtEl>
                                          <p:spTgt spid="76"/>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fade">
                                      <p:cBhvr>
                                        <p:cTn id="151" dur="500"/>
                                        <p:tgtEl>
                                          <p:spTgt spid="73"/>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61"/>
                                        </p:tgtEl>
                                        <p:attrNameLst>
                                          <p:attrName>style.visibility</p:attrName>
                                        </p:attrNameLst>
                                      </p:cBhvr>
                                      <p:to>
                                        <p:strVal val="visible"/>
                                      </p:to>
                                    </p:set>
                                    <p:animEffect transition="in" filter="fade">
                                      <p:cBhvr>
                                        <p:cTn id="155" dur="500"/>
                                        <p:tgtEl>
                                          <p:spTgt spid="61"/>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500"/>
                                        <p:tgtEl>
                                          <p:spTgt spid="63"/>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fade">
                                      <p:cBhvr>
                                        <p:cTn id="163" dur="500"/>
                                        <p:tgtEl>
                                          <p:spTgt spid="49"/>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fade">
                                      <p:cBhvr>
                                        <p:cTn id="167" dur="500"/>
                                        <p:tgtEl>
                                          <p:spTgt spid="37"/>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500"/>
                                        <p:tgtEl>
                                          <p:spTgt spid="51"/>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fade">
                                      <p:cBhvr>
                                        <p:cTn id="175" dur="500"/>
                                        <p:tgtEl>
                                          <p:spTgt spid="65"/>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fade">
                                      <p:cBhvr>
                                        <p:cTn id="179" dur="500"/>
                                        <p:tgtEl>
                                          <p:spTgt spid="68"/>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71"/>
                                        </p:tgtEl>
                                        <p:attrNameLst>
                                          <p:attrName>style.visibility</p:attrName>
                                        </p:attrNameLst>
                                      </p:cBhvr>
                                      <p:to>
                                        <p:strVal val="visible"/>
                                      </p:to>
                                    </p:set>
                                    <p:animEffect transition="in" filter="fade">
                                      <p:cBhvr>
                                        <p:cTn id="183" dur="500"/>
                                        <p:tgtEl>
                                          <p:spTgt spid="71"/>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fade">
                                      <p:cBhvr>
                                        <p:cTn id="187" dur="500"/>
                                        <p:tgtEl>
                                          <p:spTgt spid="74"/>
                                        </p:tgtEl>
                                      </p:cBhvr>
                                    </p:animEffect>
                                  </p:childTnLst>
                                </p:cTn>
                              </p:par>
                            </p:childTnLst>
                          </p:cTn>
                        </p:par>
                      </p:childTnLst>
                    </p:cTn>
                  </p:par>
                  <p:par>
                    <p:cTn id="188" fill="hold">
                      <p:stCondLst>
                        <p:cond delay="indefinite"/>
                      </p:stCondLst>
                      <p:childTnLst>
                        <p:par>
                          <p:cTn id="189" fill="hold">
                            <p:stCondLst>
                              <p:cond delay="0"/>
                            </p:stCondLst>
                            <p:childTnLst>
                              <p:par>
                                <p:cTn id="190" presetID="2" presetClass="entr" presetSubtype="3" fill="hold" grpId="0" nodeType="clickEffect">
                                  <p:stCondLst>
                                    <p:cond delay="0"/>
                                  </p:stCondLst>
                                  <p:childTnLst>
                                    <p:set>
                                      <p:cBhvr>
                                        <p:cTn id="191" dur="1" fill="hold">
                                          <p:stCondLst>
                                            <p:cond delay="0"/>
                                          </p:stCondLst>
                                        </p:cTn>
                                        <p:tgtEl>
                                          <p:spTgt spid="48"/>
                                        </p:tgtEl>
                                        <p:attrNameLst>
                                          <p:attrName>style.visibility</p:attrName>
                                        </p:attrNameLst>
                                      </p:cBhvr>
                                      <p:to>
                                        <p:strVal val="visible"/>
                                      </p:to>
                                    </p:set>
                                    <p:anim calcmode="lin" valueType="num">
                                      <p:cBhvr additive="base">
                                        <p:cTn id="192" dur="500" fill="hold"/>
                                        <p:tgtEl>
                                          <p:spTgt spid="48"/>
                                        </p:tgtEl>
                                        <p:attrNameLst>
                                          <p:attrName>ppt_x</p:attrName>
                                        </p:attrNameLst>
                                      </p:cBhvr>
                                      <p:tavLst>
                                        <p:tav tm="0">
                                          <p:val>
                                            <p:strVal val="1+#ppt_w/2"/>
                                          </p:val>
                                        </p:tav>
                                        <p:tav tm="100000">
                                          <p:val>
                                            <p:strVal val="#ppt_x"/>
                                          </p:val>
                                        </p:tav>
                                      </p:tavLst>
                                    </p:anim>
                                    <p:anim calcmode="lin" valueType="num">
                                      <p:cBhvr additive="base">
                                        <p:cTn id="193"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p:bldP spid="18" grpId="0"/>
      <p:bldP spid="19" grpId="0"/>
      <p:bldP spid="57" grpId="0"/>
      <p:bldP spid="58" grpId="0"/>
      <p:bldP spid="63" grpId="0"/>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285852" y="1500174"/>
            <a:ext cx="6534150" cy="5467350"/>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Custom data entry screen with custom taxonomies</a:t>
            </a:r>
            <a:endParaRPr lang="en-ZA" sz="2400" b="1" dirty="0">
              <a:solidFill>
                <a:schemeClr val="tx2"/>
              </a:solidFill>
              <a:latin typeface="Verdana" pitchFamily="34" charset="0"/>
            </a:endParaRPr>
          </a:p>
        </p:txBody>
      </p:sp>
      <p:sp>
        <p:nvSpPr>
          <p:cNvPr id="6" name="Oval 5"/>
          <p:cNvSpPr/>
          <p:nvPr/>
        </p:nvSpPr>
        <p:spPr>
          <a:xfrm>
            <a:off x="3214678" y="3929066"/>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57290" y="2714620"/>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8728" y="6286520"/>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357290" y="595336"/>
            <a:ext cx="6534150" cy="6191250"/>
          </a:xfrm>
          <a:prstGeom prst="rect">
            <a:avLst/>
          </a:prstGeom>
          <a:noFill/>
          <a:ln w="9525">
            <a:noFill/>
            <a:miter lim="800000"/>
            <a:headEnd/>
            <a:tailEnd/>
          </a:ln>
        </p:spPr>
      </p:pic>
      <p:sp>
        <p:nvSpPr>
          <p:cNvPr id="6" name="Oval 5"/>
          <p:cNvSpPr/>
          <p:nvPr/>
        </p:nvSpPr>
        <p:spPr>
          <a:xfrm>
            <a:off x="3571868" y="4452988"/>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28728" y="1809782"/>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0166" y="5381682"/>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357188" y="214313"/>
            <a:ext cx="7000875" cy="785812"/>
          </a:xfrm>
          <a:prstGeom prst="rect">
            <a:avLst/>
          </a:prstGeom>
          <a:solidFill>
            <a:schemeClr val="bg1">
              <a:alpha val="48000"/>
            </a:schemeClr>
          </a:solidFill>
          <a:ln w="9525">
            <a:noFill/>
            <a:miter lim="800000"/>
            <a:headEnd/>
            <a:tailEnd/>
          </a:ln>
        </p:spPr>
        <p:txBody>
          <a:bodyPr anchor="ctr"/>
          <a:lstStyle/>
          <a:p>
            <a:r>
              <a:rPr lang="en-ZA" sz="2400" b="1" dirty="0" smtClean="0">
                <a:solidFill>
                  <a:schemeClr val="tx2"/>
                </a:solidFill>
                <a:latin typeface="Verdana" pitchFamily="34" charset="0"/>
              </a:rPr>
              <a:t>Custom code maintenance development for client specific taxonomy</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Matching codes in unrelated module provide logical integration</a:t>
            </a:r>
          </a:p>
        </p:txBody>
      </p:sp>
      <p:pic>
        <p:nvPicPr>
          <p:cNvPr id="22531" name="Picture 3"/>
          <p:cNvPicPr>
            <a:picLocks noChangeAspect="1" noChangeArrowheads="1"/>
          </p:cNvPicPr>
          <p:nvPr/>
        </p:nvPicPr>
        <p:blipFill>
          <a:blip r:embed="rId3" cstate="print"/>
          <a:srcRect/>
          <a:stretch>
            <a:fillRect/>
          </a:stretch>
        </p:blipFill>
        <p:spPr bwMode="auto">
          <a:xfrm>
            <a:off x="0" y="1357298"/>
            <a:ext cx="2857500" cy="5314950"/>
          </a:xfrm>
          <a:prstGeom prst="rect">
            <a:avLst/>
          </a:prstGeom>
          <a:noFill/>
          <a:ln w="9525">
            <a:noFill/>
            <a:miter lim="800000"/>
            <a:headEnd/>
            <a:tailEnd/>
          </a:ln>
        </p:spPr>
      </p:pic>
      <p:sp>
        <p:nvSpPr>
          <p:cNvPr id="7" name="Oval 6"/>
          <p:cNvSpPr/>
          <p:nvPr/>
        </p:nvSpPr>
        <p:spPr>
          <a:xfrm>
            <a:off x="714348" y="342900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4000496" y="1142984"/>
            <a:ext cx="2928958" cy="2000264"/>
          </a:xfrm>
          <a:prstGeom prst="rect">
            <a:avLst/>
          </a:prstGeom>
          <a:noFill/>
          <a:ln w="9525">
            <a:noFill/>
            <a:miter lim="800000"/>
            <a:headEnd/>
            <a:tailEnd/>
          </a:ln>
        </p:spPr>
        <p:txBody>
          <a:bodyPr anchor="ctr"/>
          <a:lstStyle/>
          <a:p>
            <a:r>
              <a:rPr lang="en-ZA" sz="2000" dirty="0" smtClean="0">
                <a:solidFill>
                  <a:schemeClr val="tx2"/>
                </a:solidFill>
                <a:latin typeface="Verdana" pitchFamily="34" charset="0"/>
              </a:rPr>
              <a:t>Getting the software to do what it supposedly cannot do</a:t>
            </a:r>
            <a:endParaRPr lang="en-ZA" sz="2000"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faulty integration</a:t>
            </a:r>
          </a:p>
          <a:p>
            <a:r>
              <a:rPr lang="en-ZA" sz="2400" b="1" dirty="0" smtClean="0">
                <a:solidFill>
                  <a:schemeClr val="tx2"/>
                </a:solidFill>
                <a:latin typeface="Verdana" pitchFamily="34" charset="0"/>
              </a:rPr>
              <a:t>“</a:t>
            </a:r>
            <a:r>
              <a:rPr lang="en-ZA" sz="2400" b="1" i="1" dirty="0" smtClean="0">
                <a:solidFill>
                  <a:schemeClr val="tx2"/>
                </a:solidFill>
                <a:latin typeface="Verdana" pitchFamily="34" charset="0"/>
              </a:rPr>
              <a:t>The &amp;$%^#@% system lost my data</a:t>
            </a:r>
            <a:r>
              <a:rPr lang="en-ZA" sz="2400" b="1" dirty="0" smtClean="0">
                <a:solidFill>
                  <a:schemeClr val="tx2"/>
                </a:solidFill>
                <a:latin typeface="Verdana" pitchFamily="34" charset="0"/>
              </a:rPr>
              <a:t>”</a:t>
            </a:r>
            <a:endParaRPr lang="en-ZA" sz="2400" b="1" dirty="0">
              <a:solidFill>
                <a:schemeClr val="tx2"/>
              </a:solidFill>
              <a:latin typeface="Verdana" pitchFamily="34" charset="0"/>
            </a:endParaRPr>
          </a:p>
        </p:txBody>
      </p:sp>
      <p:pic>
        <p:nvPicPr>
          <p:cNvPr id="23554" name="Picture 2"/>
          <p:cNvPicPr>
            <a:picLocks noChangeAspect="1" noChangeArrowheads="1"/>
          </p:cNvPicPr>
          <p:nvPr/>
        </p:nvPicPr>
        <p:blipFill>
          <a:blip r:embed="rId3" cstate="print"/>
          <a:srcRect/>
          <a:stretch>
            <a:fillRect/>
          </a:stretch>
        </p:blipFill>
        <p:spPr bwMode="auto">
          <a:xfrm>
            <a:off x="1285852" y="1571612"/>
            <a:ext cx="6638925" cy="5133975"/>
          </a:xfrm>
          <a:prstGeom prst="rect">
            <a:avLst/>
          </a:prstGeom>
          <a:noFill/>
          <a:ln w="9525">
            <a:noFill/>
            <a:miter lim="800000"/>
            <a:headEnd/>
            <a:tailEnd/>
          </a:ln>
        </p:spPr>
      </p:pic>
      <p:sp>
        <p:nvSpPr>
          <p:cNvPr id="5" name="Oval 4"/>
          <p:cNvSpPr/>
          <p:nvPr/>
        </p:nvSpPr>
        <p:spPr>
          <a:xfrm>
            <a:off x="6143636" y="2857496"/>
            <a:ext cx="171451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IT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4500570"/>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9904817">
            <a:off x="-244260" y="3383112"/>
            <a:ext cx="9579522" cy="1323439"/>
          </a:xfrm>
          <a:prstGeom prst="rect">
            <a:avLst/>
          </a:prstGeom>
          <a:noFill/>
        </p:spPr>
        <p:txBody>
          <a:bodyPr wrap="square" rtlCol="0">
            <a:spAutoFit/>
          </a:bodyPr>
          <a:lstStyle/>
          <a:p>
            <a:pPr algn="ctr"/>
            <a:r>
              <a:rPr lang="en-ZA" sz="4000" dirty="0" smtClean="0">
                <a:solidFill>
                  <a:srgbClr val="FF0000"/>
                </a:solidFill>
              </a:rPr>
              <a:t>Weak content engineering is the most tangible factor causing failure</a:t>
            </a:r>
            <a:endParaRPr lang="en-US" sz="4000" dirty="0">
              <a:solidFill>
                <a:srgbClr val="FF0000"/>
              </a:solidFill>
            </a:endParaRPr>
          </a:p>
        </p:txBody>
      </p:sp>
      <p:sp>
        <p:nvSpPr>
          <p:cNvPr id="12" name="Rectangle 11"/>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The Business Intelligence</a:t>
            </a:r>
          </a:p>
          <a:p>
            <a:r>
              <a:rPr lang="en-ZA" sz="2400" b="1" dirty="0" smtClean="0">
                <a:solidFill>
                  <a:srgbClr val="002060"/>
                </a:solidFill>
              </a:rPr>
              <a:t>and </a:t>
            </a:r>
            <a:r>
              <a:rPr lang="en-ZA" sz="2400" b="1" dirty="0" err="1" smtClean="0">
                <a:solidFill>
                  <a:srgbClr val="002060"/>
                </a:solidFill>
              </a:rPr>
              <a:t>ERP</a:t>
            </a:r>
            <a:r>
              <a:rPr lang="en-ZA" sz="2400" b="1" dirty="0" smtClean="0">
                <a:solidFill>
                  <a:srgbClr val="002060"/>
                </a:solidFill>
              </a:rPr>
              <a:t> challenge</a:t>
            </a:r>
          </a:p>
        </p:txBody>
      </p:sp>
      <p:sp>
        <p:nvSpPr>
          <p:cNvPr id="8" name="TextBox 7"/>
          <p:cNvSpPr txBox="1"/>
          <p:nvPr/>
        </p:nvSpPr>
        <p:spPr>
          <a:xfrm>
            <a:off x="500034" y="1714488"/>
            <a:ext cx="5857916" cy="4247317"/>
          </a:xfrm>
          <a:prstGeom prst="rect">
            <a:avLst/>
          </a:prstGeom>
          <a:noFill/>
        </p:spPr>
        <p:txBody>
          <a:bodyPr wrap="square" rtlCol="0">
            <a:spAutoFit/>
          </a:bodyPr>
          <a:lstStyle/>
          <a:p>
            <a:pPr>
              <a:buFont typeface="Wingdings" pitchFamily="2" charset="2"/>
              <a:buChar char="Ø"/>
            </a:pPr>
            <a:r>
              <a:rPr lang="en-ZA" dirty="0" smtClean="0">
                <a:solidFill>
                  <a:srgbClr val="002060"/>
                </a:solidFill>
              </a:rPr>
              <a:t>Most businesses are NOT making better decisions than they did five years ago despite substantial BI investments -- Gartner 2006</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19 out of 20 </a:t>
            </a:r>
            <a:r>
              <a:rPr lang="en-ZA" dirty="0" err="1" smtClean="0">
                <a:solidFill>
                  <a:srgbClr val="002060"/>
                </a:solidFill>
              </a:rPr>
              <a:t>ERP</a:t>
            </a:r>
            <a:r>
              <a:rPr lang="en-ZA" dirty="0" smtClean="0">
                <a:solidFill>
                  <a:srgbClr val="002060"/>
                </a:solidFill>
              </a:rPr>
              <a:t> implementations do not deliver what was promised” – Financial Mail 2003</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50% of </a:t>
            </a:r>
            <a:r>
              <a:rPr lang="en-ZA" dirty="0" err="1" smtClean="0">
                <a:solidFill>
                  <a:srgbClr val="002060"/>
                </a:solidFill>
              </a:rPr>
              <a:t>ERP</a:t>
            </a:r>
            <a:r>
              <a:rPr lang="en-ZA" dirty="0" smtClean="0">
                <a:solidFill>
                  <a:srgbClr val="002060"/>
                </a:solidFill>
              </a:rPr>
              <a:t> projects fail – Gartner</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Precision strategic content engineering</a:t>
            </a:r>
          </a:p>
          <a:p>
            <a:pPr>
              <a:buFont typeface="Wingdings" pitchFamily="2" charset="2"/>
              <a:buChar char="Ø"/>
            </a:pPr>
            <a:endParaRPr lang="en-ZA" dirty="0" smtClean="0">
              <a:solidFill>
                <a:srgbClr val="002060"/>
              </a:solidFill>
            </a:endParaRPr>
          </a:p>
          <a:p>
            <a:pPr lvl="1"/>
            <a:r>
              <a:rPr lang="en-ZA" dirty="0" smtClean="0">
                <a:solidFill>
                  <a:srgbClr val="002060"/>
                </a:solidFill>
                <a:sym typeface="Wingdings" pitchFamily="2" charset="2"/>
              </a:rPr>
              <a:t> THE MISSING LINK</a:t>
            </a:r>
            <a:endParaRPr lang="en-ZA" dirty="0" smtClean="0">
              <a:solidFill>
                <a:srgbClr val="002060"/>
              </a:solidFill>
            </a:endParaRP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 HUGE OPPORTUNITY</a:t>
            </a:r>
            <a:endParaRPr lang="en-US" dirty="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6180302" y="1547813"/>
            <a:ext cx="2826775" cy="1881187"/>
          </a:xfrm>
          <a:prstGeom prst="rect">
            <a:avLst/>
          </a:prstGeom>
          <a:noFill/>
          <a:ln w="9525">
            <a:noFill/>
            <a:miter lim="800000"/>
            <a:headEnd/>
            <a:tailEnd/>
          </a:ln>
        </p:spPr>
      </p:pic>
      <p:sp>
        <p:nvSpPr>
          <p:cNvPr id="6" name="Oval 5"/>
          <p:cNvSpPr/>
          <p:nvPr/>
        </p:nvSpPr>
        <p:spPr>
          <a:xfrm>
            <a:off x="428596" y="4357694"/>
            <a:ext cx="5214974"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2000"/>
                                        <p:tgtEl>
                                          <p:spTgt spid="8">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2000"/>
                                        <p:tgtEl>
                                          <p:spTgt spid="8">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fade">
                                      <p:cBhvr>
                                        <p:cTn id="31" dur="2000"/>
                                        <p:tgtEl>
                                          <p:spTgt spid="8">
                                            <p:txEl>
                                              <p:pRg st="10" end="10"/>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the ideal</a:t>
            </a:r>
          </a:p>
        </p:txBody>
      </p:sp>
      <p:sp>
        <p:nvSpPr>
          <p:cNvPr id="9" name="TextBox 8"/>
          <p:cNvSpPr txBox="1"/>
          <p:nvPr/>
        </p:nvSpPr>
        <p:spPr>
          <a:xfrm>
            <a:off x="928662" y="4714884"/>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taxonomy</a:t>
            </a:r>
          </a:p>
          <a:p>
            <a:pPr algn="ctr"/>
            <a:r>
              <a:rPr lang="en-ZA" b="1" dirty="0" smtClean="0">
                <a:solidFill>
                  <a:schemeClr val="bg1"/>
                </a:solidFill>
              </a:rPr>
              <a:t>The foundation of decision support</a:t>
            </a:r>
            <a:endParaRPr lang="en-US" b="1" dirty="0">
              <a:solidFill>
                <a:schemeClr val="bg1"/>
              </a:solidFill>
            </a:endParaRPr>
          </a:p>
        </p:txBody>
      </p:sp>
      <p:sp>
        <p:nvSpPr>
          <p:cNvPr id="18" name="TextBox 17"/>
          <p:cNvSpPr txBox="1"/>
          <p:nvPr/>
        </p:nvSpPr>
        <p:spPr>
          <a:xfrm>
            <a:off x="928662" y="3714752"/>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571612"/>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262"/>
          <p:cNvGrpSpPr/>
          <p:nvPr/>
        </p:nvGrpSpPr>
        <p:grpSpPr>
          <a:xfrm>
            <a:off x="1025500" y="5357826"/>
            <a:ext cx="7002512" cy="357984"/>
            <a:chOff x="1025500" y="5357826"/>
            <a:chExt cx="7002512" cy="357984"/>
          </a:xfrm>
        </p:grpSpPr>
        <p:cxnSp>
          <p:nvCxnSpPr>
            <p:cNvPr id="22" name="Straight Arrow Connector 2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a:endCxn id="9" idx="2"/>
            </p:cNvCxnSpPr>
            <p:nvPr/>
          </p:nvCxnSpPr>
          <p:spPr>
            <a:xfrm rot="5400000" flipH="1" flipV="1">
              <a:off x="4359381" y="5538116"/>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4" name="Group 27"/>
            <p:cNvGrpSpPr/>
            <p:nvPr/>
          </p:nvGrpSpPr>
          <p:grpSpPr>
            <a:xfrm>
              <a:off x="5286380" y="5361215"/>
              <a:ext cx="455616" cy="353801"/>
              <a:chOff x="4687888" y="5357826"/>
              <a:chExt cx="455616" cy="353801"/>
            </a:xfrm>
          </p:grpSpPr>
          <p:cxnSp>
            <p:nvCxnSpPr>
              <p:cNvPr id="30" name="Straight Arrow Connector 2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33"/>
            <p:cNvGrpSpPr/>
            <p:nvPr/>
          </p:nvGrpSpPr>
          <p:grpSpPr>
            <a:xfrm>
              <a:off x="5902334" y="5361215"/>
              <a:ext cx="455616" cy="353801"/>
              <a:chOff x="4687888" y="5357826"/>
              <a:chExt cx="455616" cy="353801"/>
            </a:xfrm>
          </p:grpSpPr>
          <p:cxnSp>
            <p:nvCxnSpPr>
              <p:cNvPr id="35" name="Straight Arrow Connector 3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6" name="Group 38"/>
            <p:cNvGrpSpPr/>
            <p:nvPr/>
          </p:nvGrpSpPr>
          <p:grpSpPr>
            <a:xfrm>
              <a:off x="6500826" y="5357826"/>
              <a:ext cx="455616" cy="353801"/>
              <a:chOff x="4687888" y="5357826"/>
              <a:chExt cx="455616" cy="353801"/>
            </a:xfrm>
          </p:grpSpPr>
          <p:cxnSp>
            <p:nvCxnSpPr>
              <p:cNvPr id="40" name="Straight Arrow Connector 3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7" name="Group 43"/>
            <p:cNvGrpSpPr/>
            <p:nvPr/>
          </p:nvGrpSpPr>
          <p:grpSpPr>
            <a:xfrm>
              <a:off x="7116780" y="5357826"/>
              <a:ext cx="455616" cy="353801"/>
              <a:chOff x="4687888" y="5357826"/>
              <a:chExt cx="455616" cy="353801"/>
            </a:xfrm>
          </p:grpSpPr>
          <p:cxnSp>
            <p:nvCxnSpPr>
              <p:cNvPr id="45" name="Straight Arrow Connector 4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48"/>
            <p:cNvGrpSpPr/>
            <p:nvPr/>
          </p:nvGrpSpPr>
          <p:grpSpPr>
            <a:xfrm>
              <a:off x="3902070" y="5357826"/>
              <a:ext cx="455616" cy="353801"/>
              <a:chOff x="4687888" y="5357826"/>
              <a:chExt cx="455616" cy="353801"/>
            </a:xfrm>
          </p:grpSpPr>
          <p:cxnSp>
            <p:nvCxnSpPr>
              <p:cNvPr id="50" name="Straight Arrow Connector 4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 name="Group 53"/>
            <p:cNvGrpSpPr/>
            <p:nvPr/>
          </p:nvGrpSpPr>
          <p:grpSpPr>
            <a:xfrm>
              <a:off x="3286116" y="5357826"/>
              <a:ext cx="455616" cy="353801"/>
              <a:chOff x="4687888" y="5357826"/>
              <a:chExt cx="455616" cy="353801"/>
            </a:xfrm>
          </p:grpSpPr>
          <p:cxnSp>
            <p:nvCxnSpPr>
              <p:cNvPr id="55" name="Straight Arrow Connector 5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 name="Group 58"/>
            <p:cNvGrpSpPr/>
            <p:nvPr/>
          </p:nvGrpSpPr>
          <p:grpSpPr>
            <a:xfrm>
              <a:off x="2687624" y="5357826"/>
              <a:ext cx="455616" cy="353801"/>
              <a:chOff x="4687888" y="5357826"/>
              <a:chExt cx="455616" cy="353801"/>
            </a:xfrm>
          </p:grpSpPr>
          <p:cxnSp>
            <p:nvCxnSpPr>
              <p:cNvPr id="60" name="Straight Arrow Connector 5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 name="Group 63"/>
            <p:cNvGrpSpPr/>
            <p:nvPr/>
          </p:nvGrpSpPr>
          <p:grpSpPr>
            <a:xfrm>
              <a:off x="2044682" y="5357826"/>
              <a:ext cx="455616" cy="353801"/>
              <a:chOff x="4687888" y="5357826"/>
              <a:chExt cx="455616" cy="353801"/>
            </a:xfrm>
          </p:grpSpPr>
          <p:cxnSp>
            <p:nvCxnSpPr>
              <p:cNvPr id="65" name="Straight Arrow Connector 6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 name="Group 68"/>
            <p:cNvGrpSpPr/>
            <p:nvPr/>
          </p:nvGrpSpPr>
          <p:grpSpPr>
            <a:xfrm>
              <a:off x="1428728" y="5357826"/>
              <a:ext cx="455616" cy="353801"/>
              <a:chOff x="4687888" y="5357826"/>
              <a:chExt cx="455616" cy="353801"/>
            </a:xfrm>
          </p:grpSpPr>
          <p:cxnSp>
            <p:nvCxnSpPr>
              <p:cNvPr id="70" name="Straight Arrow Connector 6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4" name="Group 73"/>
            <p:cNvGrpSpPr/>
            <p:nvPr/>
          </p:nvGrpSpPr>
          <p:grpSpPr>
            <a:xfrm>
              <a:off x="1025500" y="5357826"/>
              <a:ext cx="287340" cy="353801"/>
              <a:chOff x="4856164" y="5357826"/>
              <a:chExt cx="287340" cy="353801"/>
            </a:xfrm>
          </p:grpSpPr>
          <p:cxnSp>
            <p:nvCxnSpPr>
              <p:cNvPr id="76" name="Straight Arrow Connector 7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5" name="Group 78"/>
            <p:cNvGrpSpPr/>
            <p:nvPr/>
          </p:nvGrpSpPr>
          <p:grpSpPr>
            <a:xfrm>
              <a:off x="7715272" y="5357826"/>
              <a:ext cx="312740" cy="353801"/>
              <a:chOff x="4687888" y="5357826"/>
              <a:chExt cx="312740" cy="353801"/>
            </a:xfrm>
          </p:grpSpPr>
          <p:cxnSp>
            <p:nvCxnSpPr>
              <p:cNvPr id="80" name="Straight Arrow Connector 7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17" name="Group 260"/>
          <p:cNvGrpSpPr/>
          <p:nvPr/>
        </p:nvGrpSpPr>
        <p:grpSpPr>
          <a:xfrm>
            <a:off x="1025500" y="4354305"/>
            <a:ext cx="7002512" cy="357984"/>
            <a:chOff x="1025500" y="4354305"/>
            <a:chExt cx="7002512" cy="357984"/>
          </a:xfrm>
        </p:grpSpPr>
        <p:cxnSp>
          <p:nvCxnSpPr>
            <p:cNvPr id="140" name="Straight Arrow Connector 139"/>
            <p:cNvCxnSpPr/>
            <p:nvPr/>
          </p:nvCxnSpPr>
          <p:spPr>
            <a:xfrm rot="5400000" flipH="1" flipV="1">
              <a:off x="4359381" y="4534595"/>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19" name="Group 140"/>
            <p:cNvGrpSpPr/>
            <p:nvPr/>
          </p:nvGrpSpPr>
          <p:grpSpPr>
            <a:xfrm>
              <a:off x="4687888" y="4354305"/>
              <a:ext cx="455616" cy="353801"/>
              <a:chOff x="4687888" y="5357826"/>
              <a:chExt cx="455616" cy="353801"/>
            </a:xfrm>
          </p:grpSpPr>
          <p:cxnSp>
            <p:nvCxnSpPr>
              <p:cNvPr id="143" name="Straight Arrow Connector 1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 name="Group 146"/>
            <p:cNvGrpSpPr/>
            <p:nvPr/>
          </p:nvGrpSpPr>
          <p:grpSpPr>
            <a:xfrm>
              <a:off x="5286380" y="4357694"/>
              <a:ext cx="455616" cy="353801"/>
              <a:chOff x="4687888" y="5357826"/>
              <a:chExt cx="455616" cy="353801"/>
            </a:xfrm>
          </p:grpSpPr>
          <p:cxnSp>
            <p:nvCxnSpPr>
              <p:cNvPr id="148" name="Straight Arrow Connector 1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 name="Group 151"/>
            <p:cNvGrpSpPr/>
            <p:nvPr/>
          </p:nvGrpSpPr>
          <p:grpSpPr>
            <a:xfrm>
              <a:off x="5902334" y="4357694"/>
              <a:ext cx="455616" cy="353801"/>
              <a:chOff x="4687888" y="5357826"/>
              <a:chExt cx="455616" cy="353801"/>
            </a:xfrm>
          </p:grpSpPr>
          <p:cxnSp>
            <p:nvCxnSpPr>
              <p:cNvPr id="153" name="Straight Arrow Connector 15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8" name="Group 156"/>
            <p:cNvGrpSpPr/>
            <p:nvPr/>
          </p:nvGrpSpPr>
          <p:grpSpPr>
            <a:xfrm>
              <a:off x="6500826" y="4354305"/>
              <a:ext cx="455616" cy="353801"/>
              <a:chOff x="4687888" y="5357826"/>
              <a:chExt cx="455616" cy="353801"/>
            </a:xfrm>
          </p:grpSpPr>
          <p:cxnSp>
            <p:nvCxnSpPr>
              <p:cNvPr id="158" name="Straight Arrow Connector 15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9" name="Group 161"/>
            <p:cNvGrpSpPr/>
            <p:nvPr/>
          </p:nvGrpSpPr>
          <p:grpSpPr>
            <a:xfrm>
              <a:off x="7116780" y="4354305"/>
              <a:ext cx="455616" cy="353801"/>
              <a:chOff x="4687888" y="5357826"/>
              <a:chExt cx="455616" cy="353801"/>
            </a:xfrm>
          </p:grpSpPr>
          <p:cxnSp>
            <p:nvCxnSpPr>
              <p:cNvPr id="163" name="Straight Arrow Connector 16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27" name="Group 166"/>
            <p:cNvGrpSpPr/>
            <p:nvPr/>
          </p:nvGrpSpPr>
          <p:grpSpPr>
            <a:xfrm>
              <a:off x="3902070" y="4354305"/>
              <a:ext cx="455616" cy="353801"/>
              <a:chOff x="4687888" y="5357826"/>
              <a:chExt cx="455616" cy="353801"/>
            </a:xfrm>
          </p:grpSpPr>
          <p:cxnSp>
            <p:nvCxnSpPr>
              <p:cNvPr id="168" name="Straight Arrow Connector 16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32" name="Group 171"/>
            <p:cNvGrpSpPr/>
            <p:nvPr/>
          </p:nvGrpSpPr>
          <p:grpSpPr>
            <a:xfrm>
              <a:off x="3286116" y="4354305"/>
              <a:ext cx="455616" cy="353801"/>
              <a:chOff x="4687888" y="5357826"/>
              <a:chExt cx="455616" cy="353801"/>
            </a:xfrm>
          </p:grpSpPr>
          <p:cxnSp>
            <p:nvCxnSpPr>
              <p:cNvPr id="173" name="Straight Arrow Connector 17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37" name="Group 176"/>
            <p:cNvGrpSpPr/>
            <p:nvPr/>
          </p:nvGrpSpPr>
          <p:grpSpPr>
            <a:xfrm>
              <a:off x="2687624" y="4354305"/>
              <a:ext cx="455616" cy="353801"/>
              <a:chOff x="4687888" y="5357826"/>
              <a:chExt cx="455616" cy="353801"/>
            </a:xfrm>
          </p:grpSpPr>
          <p:cxnSp>
            <p:nvCxnSpPr>
              <p:cNvPr id="178" name="Straight Arrow Connector 17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42" name="Group 181"/>
            <p:cNvGrpSpPr/>
            <p:nvPr/>
          </p:nvGrpSpPr>
          <p:grpSpPr>
            <a:xfrm>
              <a:off x="2044682" y="4354305"/>
              <a:ext cx="455616" cy="353801"/>
              <a:chOff x="4687888" y="5357826"/>
              <a:chExt cx="455616" cy="353801"/>
            </a:xfrm>
          </p:grpSpPr>
          <p:cxnSp>
            <p:nvCxnSpPr>
              <p:cNvPr id="183" name="Straight Arrow Connector 18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47" name="Group 186"/>
            <p:cNvGrpSpPr/>
            <p:nvPr/>
          </p:nvGrpSpPr>
          <p:grpSpPr>
            <a:xfrm>
              <a:off x="1428728" y="4354305"/>
              <a:ext cx="455616" cy="353801"/>
              <a:chOff x="4687888" y="5357826"/>
              <a:chExt cx="455616" cy="353801"/>
            </a:xfrm>
          </p:grpSpPr>
          <p:cxnSp>
            <p:nvCxnSpPr>
              <p:cNvPr id="188" name="Straight Arrow Connector 18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2" name="Group 191"/>
            <p:cNvGrpSpPr/>
            <p:nvPr/>
          </p:nvGrpSpPr>
          <p:grpSpPr>
            <a:xfrm>
              <a:off x="1025500" y="4354305"/>
              <a:ext cx="287340" cy="353801"/>
              <a:chOff x="4856164" y="5357826"/>
              <a:chExt cx="287340" cy="353801"/>
            </a:xfrm>
          </p:grpSpPr>
          <p:cxnSp>
            <p:nvCxnSpPr>
              <p:cNvPr id="193" name="Straight Arrow Connector 19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6" name="Group 195"/>
            <p:cNvGrpSpPr/>
            <p:nvPr/>
          </p:nvGrpSpPr>
          <p:grpSpPr>
            <a:xfrm>
              <a:off x="7715272" y="4354305"/>
              <a:ext cx="312740" cy="353801"/>
              <a:chOff x="4687888" y="5357826"/>
              <a:chExt cx="312740" cy="353801"/>
            </a:xfrm>
          </p:grpSpPr>
          <p:cxnSp>
            <p:nvCxnSpPr>
              <p:cNvPr id="197" name="Straight Arrow Connector 19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260" name="Group 259"/>
          <p:cNvGrpSpPr/>
          <p:nvPr/>
        </p:nvGrpSpPr>
        <p:grpSpPr>
          <a:xfrm>
            <a:off x="1062013" y="2210370"/>
            <a:ext cx="7002512" cy="1504382"/>
            <a:chOff x="1062013" y="2210370"/>
            <a:chExt cx="7002512" cy="357984"/>
          </a:xfrm>
        </p:grpSpPr>
        <p:cxnSp>
          <p:nvCxnSpPr>
            <p:cNvPr id="200" name="Straight Arrow Connector 199"/>
            <p:cNvCxnSpPr/>
            <p:nvPr/>
          </p:nvCxnSpPr>
          <p:spPr>
            <a:xfrm rot="5400000" flipH="1" flipV="1">
              <a:off x="4395894" y="2390660"/>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261" name="Group 200"/>
            <p:cNvGrpSpPr/>
            <p:nvPr/>
          </p:nvGrpSpPr>
          <p:grpSpPr>
            <a:xfrm>
              <a:off x="4724401" y="2210370"/>
              <a:ext cx="455616" cy="353801"/>
              <a:chOff x="4687888" y="5357826"/>
              <a:chExt cx="455616" cy="353801"/>
            </a:xfrm>
          </p:grpSpPr>
          <p:cxnSp>
            <p:nvCxnSpPr>
              <p:cNvPr id="203" name="Straight Arrow Connector 20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2" name="Group 206"/>
            <p:cNvGrpSpPr/>
            <p:nvPr/>
          </p:nvGrpSpPr>
          <p:grpSpPr>
            <a:xfrm>
              <a:off x="5322893" y="2213759"/>
              <a:ext cx="455616" cy="353801"/>
              <a:chOff x="4687888" y="5357826"/>
              <a:chExt cx="455616" cy="353801"/>
            </a:xfrm>
          </p:grpSpPr>
          <p:cxnSp>
            <p:nvCxnSpPr>
              <p:cNvPr id="208" name="Straight Arrow Connector 20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3" name="Group 211"/>
            <p:cNvGrpSpPr/>
            <p:nvPr/>
          </p:nvGrpSpPr>
          <p:grpSpPr>
            <a:xfrm>
              <a:off x="5938847" y="2213759"/>
              <a:ext cx="455616" cy="353801"/>
              <a:chOff x="4687888" y="5357826"/>
              <a:chExt cx="455616" cy="353801"/>
            </a:xfrm>
          </p:grpSpPr>
          <p:cxnSp>
            <p:nvCxnSpPr>
              <p:cNvPr id="213" name="Straight Arrow Connector 21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4" name="Group 216"/>
            <p:cNvGrpSpPr/>
            <p:nvPr/>
          </p:nvGrpSpPr>
          <p:grpSpPr>
            <a:xfrm>
              <a:off x="6537339" y="2210370"/>
              <a:ext cx="455616" cy="353801"/>
              <a:chOff x="4687888" y="5357826"/>
              <a:chExt cx="455616" cy="353801"/>
            </a:xfrm>
          </p:grpSpPr>
          <p:cxnSp>
            <p:nvCxnSpPr>
              <p:cNvPr id="218" name="Straight Arrow Connector 21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5" name="Group 221"/>
            <p:cNvGrpSpPr/>
            <p:nvPr/>
          </p:nvGrpSpPr>
          <p:grpSpPr>
            <a:xfrm>
              <a:off x="7153293" y="2210370"/>
              <a:ext cx="455616" cy="353801"/>
              <a:chOff x="4687888" y="5357826"/>
              <a:chExt cx="455616" cy="353801"/>
            </a:xfrm>
          </p:grpSpPr>
          <p:cxnSp>
            <p:nvCxnSpPr>
              <p:cNvPr id="223" name="Straight Arrow Connector 22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6" name="Group 226"/>
            <p:cNvGrpSpPr/>
            <p:nvPr/>
          </p:nvGrpSpPr>
          <p:grpSpPr>
            <a:xfrm>
              <a:off x="3938583" y="2210370"/>
              <a:ext cx="455616" cy="353801"/>
              <a:chOff x="4687888" y="5357826"/>
              <a:chExt cx="455616" cy="353801"/>
            </a:xfrm>
          </p:grpSpPr>
          <p:cxnSp>
            <p:nvCxnSpPr>
              <p:cNvPr id="228" name="Straight Arrow Connector 22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7" name="Group 231"/>
            <p:cNvGrpSpPr/>
            <p:nvPr/>
          </p:nvGrpSpPr>
          <p:grpSpPr>
            <a:xfrm>
              <a:off x="3322629" y="2210370"/>
              <a:ext cx="455616" cy="353801"/>
              <a:chOff x="4687888" y="5357826"/>
              <a:chExt cx="455616" cy="353801"/>
            </a:xfrm>
          </p:grpSpPr>
          <p:cxnSp>
            <p:nvCxnSpPr>
              <p:cNvPr id="233" name="Straight Arrow Connector 23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8" name="Group 236"/>
            <p:cNvGrpSpPr/>
            <p:nvPr/>
          </p:nvGrpSpPr>
          <p:grpSpPr>
            <a:xfrm>
              <a:off x="2724137" y="2210370"/>
              <a:ext cx="455616" cy="353801"/>
              <a:chOff x="4687888" y="5357826"/>
              <a:chExt cx="455616" cy="353801"/>
            </a:xfrm>
          </p:grpSpPr>
          <p:cxnSp>
            <p:nvCxnSpPr>
              <p:cNvPr id="238" name="Straight Arrow Connector 23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9" name="Group 241"/>
            <p:cNvGrpSpPr/>
            <p:nvPr/>
          </p:nvGrpSpPr>
          <p:grpSpPr>
            <a:xfrm>
              <a:off x="2081195" y="2210370"/>
              <a:ext cx="455616" cy="353801"/>
              <a:chOff x="4687888" y="5357826"/>
              <a:chExt cx="455616" cy="353801"/>
            </a:xfrm>
          </p:grpSpPr>
          <p:cxnSp>
            <p:nvCxnSpPr>
              <p:cNvPr id="243" name="Straight Arrow Connector 2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0" name="Group 246"/>
            <p:cNvGrpSpPr/>
            <p:nvPr/>
          </p:nvGrpSpPr>
          <p:grpSpPr>
            <a:xfrm>
              <a:off x="1465241" y="2210370"/>
              <a:ext cx="455616" cy="353801"/>
              <a:chOff x="4687888" y="5357826"/>
              <a:chExt cx="455616" cy="353801"/>
            </a:xfrm>
          </p:grpSpPr>
          <p:cxnSp>
            <p:nvCxnSpPr>
              <p:cNvPr id="248" name="Straight Arrow Connector 2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1" name="Group 251"/>
            <p:cNvGrpSpPr/>
            <p:nvPr/>
          </p:nvGrpSpPr>
          <p:grpSpPr>
            <a:xfrm>
              <a:off x="1062013" y="2210370"/>
              <a:ext cx="287340" cy="353801"/>
              <a:chOff x="4856164" y="5357826"/>
              <a:chExt cx="287340" cy="353801"/>
            </a:xfrm>
          </p:grpSpPr>
          <p:cxnSp>
            <p:nvCxnSpPr>
              <p:cNvPr id="253" name="Straight Arrow Connector 25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2" name="Group 255"/>
            <p:cNvGrpSpPr/>
            <p:nvPr/>
          </p:nvGrpSpPr>
          <p:grpSpPr>
            <a:xfrm>
              <a:off x="7751785" y="2210370"/>
              <a:ext cx="312740" cy="353801"/>
              <a:chOff x="4687888" y="5357826"/>
              <a:chExt cx="312740" cy="353801"/>
            </a:xfrm>
          </p:grpSpPr>
          <p:cxnSp>
            <p:nvCxnSpPr>
              <p:cNvPr id="257" name="Straight Arrow Connector 25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187" name="Picture 2"/>
          <p:cNvPicPr>
            <a:picLocks noChangeAspect="1" noChangeArrowheads="1"/>
          </p:cNvPicPr>
          <p:nvPr/>
        </p:nvPicPr>
        <p:blipFill>
          <a:blip r:embed="rId3" cstate="print"/>
          <a:srcRect/>
          <a:stretch>
            <a:fillRect/>
          </a:stretch>
        </p:blipFill>
        <p:spPr bwMode="auto">
          <a:xfrm>
            <a:off x="4286249" y="1"/>
            <a:ext cx="2143139" cy="1357297"/>
          </a:xfrm>
          <a:prstGeom prst="rect">
            <a:avLst/>
          </a:prstGeom>
          <a:noFill/>
          <a:ln w="9525">
            <a:noFill/>
            <a:miter lim="800000"/>
            <a:headEnd/>
            <a:tailEnd/>
          </a:ln>
        </p:spPr>
      </p:pic>
      <p:sp>
        <p:nvSpPr>
          <p:cNvPr id="192" name="Up Arrow 191"/>
          <p:cNvSpPr/>
          <p:nvPr/>
        </p:nvSpPr>
        <p:spPr>
          <a:xfrm>
            <a:off x="4929190" y="1214422"/>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p:cNvSpPr txBox="1"/>
          <p:nvPr/>
        </p:nvSpPr>
        <p:spPr>
          <a:xfrm>
            <a:off x="2000232" y="642918"/>
            <a:ext cx="2000264" cy="646331"/>
          </a:xfrm>
          <a:prstGeom prst="rect">
            <a:avLst/>
          </a:prstGeom>
          <a:no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201" name="Up Arrow 200"/>
          <p:cNvSpPr/>
          <p:nvPr/>
        </p:nvSpPr>
        <p:spPr>
          <a:xfrm rot="16200000">
            <a:off x="3679025" y="750075"/>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60"/>
                                        </p:tgtEl>
                                        <p:attrNameLst>
                                          <p:attrName>style.visibility</p:attrName>
                                        </p:attrNameLst>
                                      </p:cBhvr>
                                      <p:to>
                                        <p:strVal val="visible"/>
                                      </p:to>
                                    </p:set>
                                    <p:animEffect transition="in" filter="fade">
                                      <p:cBhvr>
                                        <p:cTn id="27" dur="1000"/>
                                        <p:tgtEl>
                                          <p:spTgt spid="260"/>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87"/>
                                        </p:tgtEl>
                                        <p:attrNameLst>
                                          <p:attrName>style.visibility</p:attrName>
                                        </p:attrNameLst>
                                      </p:cBhvr>
                                      <p:to>
                                        <p:strVal val="visible"/>
                                      </p:to>
                                    </p:set>
                                    <p:animEffect transition="in" filter="fade">
                                      <p:cBhvr>
                                        <p:cTn id="31" dur="1000"/>
                                        <p:tgtEl>
                                          <p:spTgt spid="187"/>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192"/>
                                        </p:tgtEl>
                                        <p:attrNameLst>
                                          <p:attrName>style.visibility</p:attrName>
                                        </p:attrNameLst>
                                      </p:cBhvr>
                                      <p:to>
                                        <p:strVal val="visible"/>
                                      </p:to>
                                    </p:set>
                                    <p:animEffect transition="in" filter="fade">
                                      <p:cBhvr>
                                        <p:cTn id="35" dur="1000"/>
                                        <p:tgtEl>
                                          <p:spTgt spid="192"/>
                                        </p:tgtEl>
                                      </p:cBhvr>
                                    </p:animEffect>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fade">
                                      <p:cBhvr>
                                        <p:cTn id="39" dur="1000"/>
                                        <p:tgtEl>
                                          <p:spTgt spid="201"/>
                                        </p:tgtEl>
                                      </p:cBhvr>
                                    </p:animEffect>
                                  </p:childTnLst>
                                </p:cTn>
                              </p:par>
                            </p:childTnLst>
                          </p:cTn>
                        </p:par>
                        <p:par>
                          <p:cTn id="40" fill="hold">
                            <p:stCondLst>
                              <p:cond delay="10000"/>
                            </p:stCondLst>
                            <p:childTnLst>
                              <p:par>
                                <p:cTn id="41" presetID="2" presetClass="entr" presetSubtype="3"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1000" fill="hold"/>
                                        <p:tgtEl>
                                          <p:spTgt spid="196"/>
                                        </p:tgtEl>
                                        <p:attrNameLst>
                                          <p:attrName>ppt_x</p:attrName>
                                        </p:attrNameLst>
                                      </p:cBhvr>
                                      <p:tavLst>
                                        <p:tav tm="0">
                                          <p:val>
                                            <p:strVal val="1+#ppt_w/2"/>
                                          </p:val>
                                        </p:tav>
                                        <p:tav tm="100000">
                                          <p:val>
                                            <p:strVal val="#ppt_x"/>
                                          </p:val>
                                        </p:tav>
                                      </p:tavLst>
                                    </p:anim>
                                    <p:anim calcmode="lin" valueType="num">
                                      <p:cBhvr additive="base">
                                        <p:cTn id="44" dur="10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0-#ppt_h/2"/>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nodePh="1">
                                  <p:stCondLst>
                                    <p:cond delay="0"/>
                                  </p:stCondLst>
                                  <p:endCondLst>
                                    <p:cond evt="begin" delay="0">
                                      <p:tn val="52"/>
                                    </p:cond>
                                  </p:endCondLst>
                                  <p:childTnLst>
                                    <p:set>
                                      <p:cBhvr>
                                        <p:cTn id="53" dur="1" fill="hold">
                                          <p:stCondLst>
                                            <p:cond delay="0"/>
                                          </p:stCondLst>
                                        </p:cTn>
                                        <p:tgtEl>
                                          <p:spTgt spid="202"/>
                                        </p:tgtEl>
                                        <p:attrNameLst>
                                          <p:attrName>style.visibility</p:attrName>
                                        </p:attrNameLst>
                                      </p:cBhvr>
                                      <p:to>
                                        <p:strVal val="visible"/>
                                      </p:to>
                                    </p:set>
                                    <p:animEffect transition="in" filter="fade">
                                      <p:cBhvr>
                                        <p:cTn id="54" dur="2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20" grpId="0" animBg="1"/>
      <p:bldP spid="21" grpId="0" animBg="1"/>
      <p:bldP spid="192" grpId="0" animBg="1"/>
      <p:bldP spid="196" grpId="0"/>
      <p:bldP spid="201" grpId="0" animBg="1"/>
      <p:bldP spid="2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current reality</a:t>
            </a:r>
          </a:p>
        </p:txBody>
      </p:sp>
      <p:sp>
        <p:nvSpPr>
          <p:cNvPr id="18" name="TextBox 17"/>
          <p:cNvSpPr txBox="1"/>
          <p:nvPr/>
        </p:nvSpPr>
        <p:spPr>
          <a:xfrm>
            <a:off x="928662" y="3711363"/>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714488"/>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76"/>
          <p:cNvGrpSpPr/>
          <p:nvPr/>
        </p:nvGrpSpPr>
        <p:grpSpPr>
          <a:xfrm>
            <a:off x="1000100" y="2285992"/>
            <a:ext cx="7000924" cy="1429554"/>
            <a:chOff x="1000100" y="2285992"/>
            <a:chExt cx="7000924" cy="1429554"/>
          </a:xfrm>
        </p:grpSpPr>
        <p:grpSp>
          <p:nvGrpSpPr>
            <p:cNvPr id="4" name="Group 45"/>
            <p:cNvGrpSpPr/>
            <p:nvPr/>
          </p:nvGrpSpPr>
          <p:grpSpPr>
            <a:xfrm>
              <a:off x="1000100" y="2285992"/>
              <a:ext cx="3571900" cy="1429554"/>
              <a:chOff x="1214414" y="4286256"/>
              <a:chExt cx="6572296" cy="1429554"/>
            </a:xfrm>
          </p:grpSpPr>
          <p:cxnSp>
            <p:nvCxnSpPr>
              <p:cNvPr id="14" name="Straight Arrow Connector 13"/>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1" idx="0"/>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44"/>
            <p:cNvGrpSpPr/>
            <p:nvPr/>
          </p:nvGrpSpPr>
          <p:grpSpPr>
            <a:xfrm flipH="1">
              <a:off x="5357818" y="2285992"/>
              <a:ext cx="2643206" cy="1429554"/>
              <a:chOff x="1214414" y="2214555"/>
              <a:chExt cx="6572296" cy="1429554"/>
            </a:xfrm>
          </p:grpSpPr>
          <p:cxnSp>
            <p:nvCxnSpPr>
              <p:cNvPr id="36" name="Straight Arrow Connector 35"/>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6" name="Group 77"/>
          <p:cNvGrpSpPr/>
          <p:nvPr/>
        </p:nvGrpSpPr>
        <p:grpSpPr>
          <a:xfrm>
            <a:off x="1071538" y="4285462"/>
            <a:ext cx="6858048" cy="1430348"/>
            <a:chOff x="1071538" y="4285462"/>
            <a:chExt cx="6858048" cy="1430348"/>
          </a:xfrm>
        </p:grpSpPr>
        <p:grpSp>
          <p:nvGrpSpPr>
            <p:cNvPr id="7" name="Group 46"/>
            <p:cNvGrpSpPr/>
            <p:nvPr/>
          </p:nvGrpSpPr>
          <p:grpSpPr>
            <a:xfrm>
              <a:off x="4929190" y="4286256"/>
              <a:ext cx="3000396" cy="1367640"/>
              <a:chOff x="1214414" y="4286256"/>
              <a:chExt cx="6572296" cy="1429554"/>
            </a:xfrm>
          </p:grpSpPr>
          <p:cxnSp>
            <p:nvCxnSpPr>
              <p:cNvPr id="48" name="Straight Arrow Connector 47"/>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56"/>
            <p:cNvGrpSpPr/>
            <p:nvPr/>
          </p:nvGrpSpPr>
          <p:grpSpPr>
            <a:xfrm flipH="1">
              <a:off x="1071538" y="4286256"/>
              <a:ext cx="1928826" cy="1429554"/>
              <a:chOff x="1214414" y="2214555"/>
              <a:chExt cx="6572296" cy="1429554"/>
            </a:xfrm>
          </p:grpSpPr>
          <p:cxnSp>
            <p:nvCxnSpPr>
              <p:cNvPr id="58" name="Straight Arrow Connector 57"/>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 name="Group 66"/>
            <p:cNvGrpSpPr/>
            <p:nvPr/>
          </p:nvGrpSpPr>
          <p:grpSpPr>
            <a:xfrm flipH="1">
              <a:off x="3071802" y="4285462"/>
              <a:ext cx="1928826" cy="1429554"/>
              <a:chOff x="1214414" y="2214555"/>
              <a:chExt cx="6572296" cy="1429554"/>
            </a:xfrm>
          </p:grpSpPr>
          <p:cxnSp>
            <p:nvCxnSpPr>
              <p:cNvPr id="68" name="Straight Arrow Connector 67"/>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3074" name="Picture 2"/>
          <p:cNvPicPr>
            <a:picLocks noChangeAspect="1" noChangeArrowheads="1"/>
          </p:cNvPicPr>
          <p:nvPr/>
        </p:nvPicPr>
        <p:blipFill>
          <a:blip r:embed="rId3" cstate="print"/>
          <a:srcRect/>
          <a:stretch>
            <a:fillRect/>
          </a:stretch>
        </p:blipFill>
        <p:spPr bwMode="auto">
          <a:xfrm>
            <a:off x="6715140" y="1428736"/>
            <a:ext cx="2428860" cy="1624498"/>
          </a:xfrm>
          <a:prstGeom prst="rect">
            <a:avLst/>
          </a:prstGeom>
          <a:noFill/>
          <a:ln w="9525">
            <a:noFill/>
            <a:miter lim="800000"/>
            <a:headEnd/>
            <a:tailEnd/>
          </a:ln>
        </p:spPr>
      </p:pic>
      <p:pic>
        <p:nvPicPr>
          <p:cNvPr id="67" name="Picture 66" descr="Plate of spaghetti 03072009.jpg"/>
          <p:cNvPicPr>
            <a:picLocks noChangeAspect="1"/>
          </p:cNvPicPr>
          <p:nvPr/>
        </p:nvPicPr>
        <p:blipFill>
          <a:blip r:embed="rId4" cstate="print"/>
          <a:srcRect/>
          <a:stretch>
            <a:fillRect/>
          </a:stretch>
        </p:blipFill>
        <p:spPr bwMode="auto">
          <a:xfrm>
            <a:off x="3857620" y="2500306"/>
            <a:ext cx="1500197" cy="1055694"/>
          </a:xfrm>
          <a:prstGeom prst="rect">
            <a:avLst/>
          </a:prstGeom>
          <a:noFill/>
          <a:ln w="9525">
            <a:noFill/>
            <a:miter lim="800000"/>
            <a:headEnd/>
            <a:tailEnd/>
          </a:ln>
        </p:spPr>
      </p:pic>
      <p:pic>
        <p:nvPicPr>
          <p:cNvPr id="226309" name="Picture 5"/>
          <p:cNvPicPr>
            <a:picLocks noChangeAspect="1" noChangeArrowheads="1"/>
          </p:cNvPicPr>
          <p:nvPr/>
        </p:nvPicPr>
        <p:blipFill>
          <a:blip r:embed="rId5" cstate="print"/>
          <a:srcRect/>
          <a:stretch>
            <a:fillRect/>
          </a:stretch>
        </p:blipFill>
        <p:spPr bwMode="auto">
          <a:xfrm>
            <a:off x="4572000" y="0"/>
            <a:ext cx="1809736" cy="1357302"/>
          </a:xfrm>
          <a:prstGeom prst="rect">
            <a:avLst/>
          </a:prstGeom>
          <a:noFill/>
          <a:ln w="9525">
            <a:noFill/>
            <a:miter lim="800000"/>
            <a:headEnd/>
            <a:tailEnd/>
          </a:ln>
        </p:spPr>
      </p:pic>
      <p:sp>
        <p:nvSpPr>
          <p:cNvPr id="77" name="Up Arrow 76"/>
          <p:cNvSpPr/>
          <p:nvPr/>
        </p:nvSpPr>
        <p:spPr>
          <a:xfrm>
            <a:off x="5072066" y="1285860"/>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786050" y="642918"/>
            <a:ext cx="2000264" cy="646331"/>
          </a:xfrm>
          <a:prstGeom prst="rect">
            <a:avLst/>
          </a:prstGeom>
          <a:noFill/>
        </p:spPr>
        <p:txBody>
          <a:bodyPr wrap="square" rtlCol="0">
            <a:spAutoFit/>
          </a:bodyPr>
          <a:lstStyle/>
          <a:p>
            <a:pPr algn="ctr"/>
            <a:r>
              <a:rPr lang="en-ZA" b="1" dirty="0" smtClean="0">
                <a:solidFill>
                  <a:srgbClr val="FF0000"/>
                </a:solidFill>
              </a:rPr>
              <a:t>Throwing</a:t>
            </a:r>
          </a:p>
          <a:p>
            <a:pPr algn="ctr"/>
            <a:r>
              <a:rPr lang="en-ZA" b="1" dirty="0" smtClean="0">
                <a:solidFill>
                  <a:srgbClr val="FF0000"/>
                </a:solidFill>
              </a:rPr>
              <a:t>Money away</a:t>
            </a:r>
            <a:endParaRPr lang="en-US" b="1" dirty="0">
              <a:solidFill>
                <a:srgbClr val="FF0000"/>
              </a:solidFill>
            </a:endParaRPr>
          </a:p>
        </p:txBody>
      </p:sp>
      <p:sp>
        <p:nvSpPr>
          <p:cNvPr id="80" name="Rectangle 7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Plate of spaghetti 03072009.jpg"/>
          <p:cNvPicPr>
            <a:picLocks noChangeAspect="1"/>
          </p:cNvPicPr>
          <p:nvPr/>
        </p:nvPicPr>
        <p:blipFill>
          <a:blip r:embed="rId4" cstate="print"/>
          <a:srcRect/>
          <a:stretch>
            <a:fillRect/>
          </a:stretch>
        </p:blipFill>
        <p:spPr bwMode="auto">
          <a:xfrm>
            <a:off x="3857620" y="4500570"/>
            <a:ext cx="1500197" cy="10556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2000"/>
                                        <p:tgtEl>
                                          <p:spTgt spid="67"/>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1000"/>
                                        <p:tgtEl>
                                          <p:spTgt spid="77"/>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226309"/>
                                        </p:tgtEl>
                                        <p:attrNameLst>
                                          <p:attrName>style.visibility</p:attrName>
                                        </p:attrNameLst>
                                      </p:cBhvr>
                                      <p:to>
                                        <p:strVal val="visible"/>
                                      </p:to>
                                    </p:set>
                                    <p:animEffect transition="in" filter="fade">
                                      <p:cBhvr>
                                        <p:cTn id="39" dur="2000"/>
                                        <p:tgtEl>
                                          <p:spTgt spid="226309"/>
                                        </p:tgtEl>
                                      </p:cBhvr>
                                    </p:animEffect>
                                  </p:childTnLst>
                                </p:cTn>
                              </p:par>
                            </p:childTnLst>
                          </p:cTn>
                        </p:par>
                        <p:par>
                          <p:cTn id="40" fill="hold">
                            <p:stCondLst>
                              <p:cond delay="11000"/>
                            </p:stCondLst>
                            <p:childTnLst>
                              <p:par>
                                <p:cTn id="41" presetID="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1000" fill="hold"/>
                                        <p:tgtEl>
                                          <p:spTgt spid="78"/>
                                        </p:tgtEl>
                                        <p:attrNameLst>
                                          <p:attrName>ppt_x</p:attrName>
                                        </p:attrNameLst>
                                      </p:cBhvr>
                                      <p:tavLst>
                                        <p:tav tm="0">
                                          <p:val>
                                            <p:strVal val="#ppt_x"/>
                                          </p:val>
                                        </p:tav>
                                        <p:tav tm="100000">
                                          <p:val>
                                            <p:strVal val="#ppt_x"/>
                                          </p:val>
                                        </p:tav>
                                      </p:tavLst>
                                    </p:anim>
                                    <p:anim calcmode="lin" valueType="num">
                                      <p:cBhvr additive="base">
                                        <p:cTn id="44" dur="1000" fill="hold"/>
                                        <p:tgtEl>
                                          <p:spTgt spid="78"/>
                                        </p:tgtEl>
                                        <p:attrNameLst>
                                          <p:attrName>ppt_y</p:attrName>
                                        </p:attrNameLst>
                                      </p:cBhvr>
                                      <p:tavLst>
                                        <p:tav tm="0">
                                          <p:val>
                                            <p:strVal val="1+#ppt_h/2"/>
                                          </p:val>
                                        </p:tav>
                                        <p:tav tm="100000">
                                          <p:val>
                                            <p:strVal val="#ppt_y"/>
                                          </p:val>
                                        </p:tav>
                                      </p:tavLst>
                                    </p:anim>
                                  </p:childTnLst>
                                </p:cTn>
                              </p:par>
                            </p:childTnLst>
                          </p:cTn>
                        </p:par>
                        <p:par>
                          <p:cTn id="45" fill="hold">
                            <p:stCondLst>
                              <p:cond delay="12000"/>
                            </p:stCondLst>
                            <p:childTnLst>
                              <p:par>
                                <p:cTn id="46" presetID="10" presetClass="entr" presetSubtype="0" fill="hold" grpId="0" nodeType="afterEffect" nodePh="1">
                                  <p:stCondLst>
                                    <p:cond delay="0"/>
                                  </p:stCondLst>
                                  <p:endCondLst>
                                    <p:cond evt="begin" delay="0">
                                      <p:tn val="46"/>
                                    </p:cond>
                                  </p:endCondLst>
                                  <p:childTnLst>
                                    <p:set>
                                      <p:cBhvr>
                                        <p:cTn id="47" dur="1" fill="hold">
                                          <p:stCondLst>
                                            <p:cond delay="0"/>
                                          </p:stCondLst>
                                        </p:cTn>
                                        <p:tgtEl>
                                          <p:spTgt spid="80"/>
                                        </p:tgtEl>
                                        <p:attrNameLst>
                                          <p:attrName>style.visibility</p:attrName>
                                        </p:attrNameLst>
                                      </p:cBhvr>
                                      <p:to>
                                        <p:strVal val="visible"/>
                                      </p:to>
                                    </p:set>
                                    <p:animEffect transition="in" filter="fade">
                                      <p:cBhvr>
                                        <p:cTn id="48" dur="2000"/>
                                        <p:tgtEl>
                                          <p:spTgt spid="80"/>
                                        </p:tgtEl>
                                      </p:cBhvr>
                                    </p:animEffect>
                                  </p:childTnLst>
                                </p:cTn>
                              </p:par>
                            </p:childTnLst>
                          </p:cTn>
                        </p:par>
                        <p:par>
                          <p:cTn id="49" fill="hold">
                            <p:stCondLst>
                              <p:cond delay="14000"/>
                            </p:stCondLst>
                            <p:childTnLst>
                              <p:par>
                                <p:cTn id="50" presetID="10" presetClass="entr" presetSubtype="0"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7" grpId="0" animBg="1"/>
      <p:bldP spid="78" grpId="0"/>
      <p:bldP spid="8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858048"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the opportunity</a:t>
            </a:r>
          </a:p>
          <a:p>
            <a:r>
              <a:rPr lang="en-ZA" sz="2400" b="1" dirty="0" smtClean="0">
                <a:solidFill>
                  <a:srgbClr val="002060"/>
                </a:solidFill>
              </a:rPr>
              <a:t>high value highly successful outcomes</a:t>
            </a:r>
          </a:p>
        </p:txBody>
      </p:sp>
      <p:sp>
        <p:nvSpPr>
          <p:cNvPr id="18" name="TextBox 17"/>
          <p:cNvSpPr txBox="1"/>
          <p:nvPr/>
        </p:nvSpPr>
        <p:spPr>
          <a:xfrm>
            <a:off x="928662" y="3714752"/>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571612"/>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259"/>
          <p:cNvGrpSpPr/>
          <p:nvPr/>
        </p:nvGrpSpPr>
        <p:grpSpPr>
          <a:xfrm>
            <a:off x="1062013" y="2210370"/>
            <a:ext cx="7002512" cy="504250"/>
            <a:chOff x="1062013" y="2210370"/>
            <a:chExt cx="7002512" cy="357984"/>
          </a:xfrm>
        </p:grpSpPr>
        <p:cxnSp>
          <p:nvCxnSpPr>
            <p:cNvPr id="200" name="Straight Arrow Connector 199"/>
            <p:cNvCxnSpPr/>
            <p:nvPr/>
          </p:nvCxnSpPr>
          <p:spPr>
            <a:xfrm rot="5400000" flipH="1" flipV="1">
              <a:off x="4395894" y="2390660"/>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4" name="Group 200"/>
            <p:cNvGrpSpPr/>
            <p:nvPr/>
          </p:nvGrpSpPr>
          <p:grpSpPr>
            <a:xfrm>
              <a:off x="4724401" y="2210370"/>
              <a:ext cx="455616" cy="353801"/>
              <a:chOff x="4687888" y="5357826"/>
              <a:chExt cx="455616" cy="353801"/>
            </a:xfrm>
          </p:grpSpPr>
          <p:cxnSp>
            <p:nvCxnSpPr>
              <p:cNvPr id="203" name="Straight Arrow Connector 20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206"/>
            <p:cNvGrpSpPr/>
            <p:nvPr/>
          </p:nvGrpSpPr>
          <p:grpSpPr>
            <a:xfrm>
              <a:off x="5322893" y="2213759"/>
              <a:ext cx="455616" cy="353801"/>
              <a:chOff x="4687888" y="5357826"/>
              <a:chExt cx="455616" cy="353801"/>
            </a:xfrm>
          </p:grpSpPr>
          <p:cxnSp>
            <p:nvCxnSpPr>
              <p:cNvPr id="208" name="Straight Arrow Connector 20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6" name="Group 211"/>
            <p:cNvGrpSpPr/>
            <p:nvPr/>
          </p:nvGrpSpPr>
          <p:grpSpPr>
            <a:xfrm>
              <a:off x="5938847" y="2213759"/>
              <a:ext cx="455616" cy="353801"/>
              <a:chOff x="4687888" y="5357826"/>
              <a:chExt cx="455616" cy="353801"/>
            </a:xfrm>
          </p:grpSpPr>
          <p:cxnSp>
            <p:nvCxnSpPr>
              <p:cNvPr id="213" name="Straight Arrow Connector 21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7" name="Group 216"/>
            <p:cNvGrpSpPr/>
            <p:nvPr/>
          </p:nvGrpSpPr>
          <p:grpSpPr>
            <a:xfrm>
              <a:off x="6537339" y="2210370"/>
              <a:ext cx="455616" cy="353801"/>
              <a:chOff x="4687888" y="5357826"/>
              <a:chExt cx="455616" cy="353801"/>
            </a:xfrm>
          </p:grpSpPr>
          <p:cxnSp>
            <p:nvCxnSpPr>
              <p:cNvPr id="218" name="Straight Arrow Connector 21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221"/>
            <p:cNvGrpSpPr/>
            <p:nvPr/>
          </p:nvGrpSpPr>
          <p:grpSpPr>
            <a:xfrm>
              <a:off x="7153293" y="2210370"/>
              <a:ext cx="455616" cy="353801"/>
              <a:chOff x="4687888" y="5357826"/>
              <a:chExt cx="455616" cy="353801"/>
            </a:xfrm>
          </p:grpSpPr>
          <p:cxnSp>
            <p:nvCxnSpPr>
              <p:cNvPr id="223" name="Straight Arrow Connector 22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 name="Group 226"/>
            <p:cNvGrpSpPr/>
            <p:nvPr/>
          </p:nvGrpSpPr>
          <p:grpSpPr>
            <a:xfrm>
              <a:off x="3938583" y="2210370"/>
              <a:ext cx="455616" cy="353801"/>
              <a:chOff x="4687888" y="5357826"/>
              <a:chExt cx="455616" cy="353801"/>
            </a:xfrm>
          </p:grpSpPr>
          <p:cxnSp>
            <p:nvCxnSpPr>
              <p:cNvPr id="228" name="Straight Arrow Connector 22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 name="Group 231"/>
            <p:cNvGrpSpPr/>
            <p:nvPr/>
          </p:nvGrpSpPr>
          <p:grpSpPr>
            <a:xfrm>
              <a:off x="3322629" y="2210370"/>
              <a:ext cx="455616" cy="353801"/>
              <a:chOff x="4687888" y="5357826"/>
              <a:chExt cx="455616" cy="353801"/>
            </a:xfrm>
          </p:grpSpPr>
          <p:cxnSp>
            <p:nvCxnSpPr>
              <p:cNvPr id="233" name="Straight Arrow Connector 23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 name="Group 236"/>
            <p:cNvGrpSpPr/>
            <p:nvPr/>
          </p:nvGrpSpPr>
          <p:grpSpPr>
            <a:xfrm>
              <a:off x="2724137" y="2210370"/>
              <a:ext cx="455616" cy="353801"/>
              <a:chOff x="4687888" y="5357826"/>
              <a:chExt cx="455616" cy="353801"/>
            </a:xfrm>
          </p:grpSpPr>
          <p:cxnSp>
            <p:nvCxnSpPr>
              <p:cNvPr id="238" name="Straight Arrow Connector 23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 name="Group 241"/>
            <p:cNvGrpSpPr/>
            <p:nvPr/>
          </p:nvGrpSpPr>
          <p:grpSpPr>
            <a:xfrm>
              <a:off x="2081195" y="2210370"/>
              <a:ext cx="455616" cy="353801"/>
              <a:chOff x="4687888" y="5357826"/>
              <a:chExt cx="455616" cy="353801"/>
            </a:xfrm>
          </p:grpSpPr>
          <p:cxnSp>
            <p:nvCxnSpPr>
              <p:cNvPr id="243" name="Straight Arrow Connector 2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4" name="Group 246"/>
            <p:cNvGrpSpPr/>
            <p:nvPr/>
          </p:nvGrpSpPr>
          <p:grpSpPr>
            <a:xfrm>
              <a:off x="1465241" y="2210370"/>
              <a:ext cx="455616" cy="353801"/>
              <a:chOff x="4687888" y="5357826"/>
              <a:chExt cx="455616" cy="353801"/>
            </a:xfrm>
          </p:grpSpPr>
          <p:cxnSp>
            <p:nvCxnSpPr>
              <p:cNvPr id="248" name="Straight Arrow Connector 2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5" name="Group 251"/>
            <p:cNvGrpSpPr/>
            <p:nvPr/>
          </p:nvGrpSpPr>
          <p:grpSpPr>
            <a:xfrm>
              <a:off x="1062013" y="2210370"/>
              <a:ext cx="287340" cy="353801"/>
              <a:chOff x="4856164" y="5357826"/>
              <a:chExt cx="287340" cy="353801"/>
            </a:xfrm>
          </p:grpSpPr>
          <p:cxnSp>
            <p:nvCxnSpPr>
              <p:cNvPr id="253" name="Straight Arrow Connector 25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6" name="Group 255"/>
            <p:cNvGrpSpPr/>
            <p:nvPr/>
          </p:nvGrpSpPr>
          <p:grpSpPr>
            <a:xfrm>
              <a:off x="7751785" y="2210370"/>
              <a:ext cx="312740" cy="353801"/>
              <a:chOff x="4687888" y="5357826"/>
              <a:chExt cx="312740" cy="353801"/>
            </a:xfrm>
          </p:grpSpPr>
          <p:cxnSp>
            <p:nvCxnSpPr>
              <p:cNvPr id="257" name="Straight Arrow Connector 25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17" name="Group 317"/>
          <p:cNvGrpSpPr/>
          <p:nvPr/>
        </p:nvGrpSpPr>
        <p:grpSpPr>
          <a:xfrm>
            <a:off x="928662" y="4714884"/>
            <a:ext cx="7215238" cy="646331"/>
            <a:chOff x="928662" y="4714884"/>
            <a:chExt cx="7215238" cy="646331"/>
          </a:xfrm>
        </p:grpSpPr>
        <p:cxnSp>
          <p:nvCxnSpPr>
            <p:cNvPr id="187" name="Straight Connector 186"/>
            <p:cNvCxnSpPr/>
            <p:nvPr/>
          </p:nvCxnSpPr>
          <p:spPr>
            <a:xfrm>
              <a:off x="1000100" y="4714884"/>
              <a:ext cx="7143800" cy="64294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928662" y="4714884"/>
              <a:ext cx="7215238" cy="64294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662" y="4714884"/>
              <a:ext cx="7215238" cy="646331"/>
            </a:xfrm>
            <a:prstGeom prst="rect">
              <a:avLst/>
            </a:prstGeom>
            <a:solidFill>
              <a:srgbClr val="00B050">
                <a:alpha val="63000"/>
              </a:srgbClr>
            </a:solidFill>
            <a:ln>
              <a:solidFill>
                <a:schemeClr val="tx1"/>
              </a:solidFill>
              <a:prstDash val="dash"/>
            </a:ln>
          </p:spPr>
          <p:txBody>
            <a:bodyPr wrap="square" rtlCol="0">
              <a:spAutoFit/>
            </a:bodyPr>
            <a:lstStyle/>
            <a:p>
              <a:pPr algn="ctr"/>
              <a:r>
                <a:rPr lang="en-ZA" b="1" dirty="0" smtClean="0">
                  <a:solidFill>
                    <a:schemeClr val="bg1"/>
                  </a:solidFill>
                </a:rPr>
                <a:t>Precision strategic business fundamentals</a:t>
              </a:r>
            </a:p>
            <a:p>
              <a:pPr algn="ctr"/>
              <a:r>
                <a:rPr lang="en-ZA" b="1" dirty="0" smtClean="0">
                  <a:solidFill>
                    <a:schemeClr val="bg1"/>
                  </a:solidFill>
                </a:rPr>
                <a:t>The foundation of decision support</a:t>
              </a:r>
              <a:endParaRPr lang="en-US" b="1" dirty="0">
                <a:solidFill>
                  <a:schemeClr val="bg1"/>
                </a:solidFill>
              </a:endParaRPr>
            </a:p>
          </p:txBody>
        </p:sp>
      </p:grpSp>
      <p:grpSp>
        <p:nvGrpSpPr>
          <p:cNvPr id="19" name="Group 275"/>
          <p:cNvGrpSpPr/>
          <p:nvPr/>
        </p:nvGrpSpPr>
        <p:grpSpPr>
          <a:xfrm>
            <a:off x="1214414" y="4286256"/>
            <a:ext cx="6572296" cy="1428760"/>
            <a:chOff x="1214414" y="4286256"/>
            <a:chExt cx="6572296" cy="1429554"/>
          </a:xfrm>
        </p:grpSpPr>
        <p:cxnSp>
          <p:nvCxnSpPr>
            <p:cNvPr id="277" name="Straight Arrow Connector 276"/>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
        <p:nvSpPr>
          <p:cNvPr id="286" name="TextBox 285"/>
          <p:cNvSpPr txBox="1"/>
          <p:nvPr/>
        </p:nvSpPr>
        <p:spPr>
          <a:xfrm>
            <a:off x="928662" y="2639793"/>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a:t>
            </a:r>
          </a:p>
          <a:p>
            <a:pPr algn="ctr"/>
            <a:r>
              <a:rPr lang="en-ZA" b="1" dirty="0" smtClean="0">
                <a:solidFill>
                  <a:schemeClr val="bg1"/>
                </a:solidFill>
              </a:rPr>
              <a:t>The foundation of BI – logical translation layer</a:t>
            </a:r>
            <a:endParaRPr lang="en-US" b="1" dirty="0">
              <a:solidFill>
                <a:schemeClr val="bg1"/>
              </a:solidFill>
            </a:endParaRPr>
          </a:p>
        </p:txBody>
      </p:sp>
      <p:grpSp>
        <p:nvGrpSpPr>
          <p:cNvPr id="22" name="Group 286"/>
          <p:cNvGrpSpPr/>
          <p:nvPr/>
        </p:nvGrpSpPr>
        <p:grpSpPr>
          <a:xfrm>
            <a:off x="1071538" y="3214686"/>
            <a:ext cx="6634210" cy="581028"/>
            <a:chOff x="580996" y="4429132"/>
            <a:chExt cx="6634210" cy="581028"/>
          </a:xfrm>
        </p:grpSpPr>
        <p:grpSp>
          <p:nvGrpSpPr>
            <p:cNvPr id="23" name="Group 25"/>
            <p:cNvGrpSpPr/>
            <p:nvPr/>
          </p:nvGrpSpPr>
          <p:grpSpPr>
            <a:xfrm>
              <a:off x="3357554" y="4429127"/>
              <a:ext cx="1357325" cy="571502"/>
              <a:chOff x="1214414" y="4286256"/>
              <a:chExt cx="6572296" cy="1429554"/>
            </a:xfrm>
          </p:grpSpPr>
          <p:cxnSp>
            <p:nvCxnSpPr>
              <p:cNvPr id="309" name="Straight Arrow Connector 308"/>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4" name="Group 27"/>
            <p:cNvGrpSpPr/>
            <p:nvPr/>
          </p:nvGrpSpPr>
          <p:grpSpPr>
            <a:xfrm flipH="1">
              <a:off x="580993" y="4438651"/>
              <a:ext cx="2786085" cy="571502"/>
              <a:chOff x="1214414" y="4286256"/>
              <a:chExt cx="6572296" cy="1429554"/>
            </a:xfrm>
          </p:grpSpPr>
          <p:cxnSp>
            <p:nvCxnSpPr>
              <p:cNvPr id="300" name="Straight Arrow Connector 299"/>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 name="Group 50"/>
            <p:cNvGrpSpPr/>
            <p:nvPr/>
          </p:nvGrpSpPr>
          <p:grpSpPr>
            <a:xfrm>
              <a:off x="4786314" y="4429127"/>
              <a:ext cx="2428892" cy="571502"/>
              <a:chOff x="1214414" y="4286256"/>
              <a:chExt cx="6572296" cy="1429554"/>
            </a:xfrm>
          </p:grpSpPr>
          <p:cxnSp>
            <p:nvCxnSpPr>
              <p:cNvPr id="291" name="Straight Arrow Connector 290"/>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113" name="Picture 112" descr="Tangled Wires iStock_000007154954Small.jpg"/>
          <p:cNvPicPr>
            <a:picLocks noChangeAspect="1"/>
          </p:cNvPicPr>
          <p:nvPr/>
        </p:nvPicPr>
        <p:blipFill>
          <a:blip r:embed="rId3" cstate="print"/>
          <a:srcRect/>
          <a:stretch>
            <a:fillRect/>
          </a:stretch>
        </p:blipFill>
        <p:spPr bwMode="auto">
          <a:xfrm>
            <a:off x="3929058" y="4500570"/>
            <a:ext cx="1405578" cy="1000132"/>
          </a:xfrm>
          <a:prstGeom prst="rect">
            <a:avLst/>
          </a:prstGeom>
          <a:noFill/>
          <a:ln w="9525">
            <a:noFill/>
            <a:miter lim="800000"/>
            <a:headEnd/>
            <a:tailEnd/>
          </a:ln>
        </p:spPr>
      </p:pic>
      <p:sp>
        <p:nvSpPr>
          <p:cNvPr id="114" name="TextBox 113"/>
          <p:cNvSpPr txBox="1"/>
          <p:nvPr/>
        </p:nvSpPr>
        <p:spPr>
          <a:xfrm>
            <a:off x="928662" y="4714884"/>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taxonomy</a:t>
            </a:r>
          </a:p>
          <a:p>
            <a:pPr algn="ctr"/>
            <a:r>
              <a:rPr lang="en-ZA" b="1" dirty="0" smtClean="0">
                <a:solidFill>
                  <a:schemeClr val="bg1"/>
                </a:solidFill>
              </a:rPr>
              <a:t>The foundation of decision support</a:t>
            </a:r>
            <a:endParaRPr lang="en-US" b="1" dirty="0">
              <a:solidFill>
                <a:schemeClr val="bg1"/>
              </a:solidFill>
            </a:endParaRPr>
          </a:p>
        </p:txBody>
      </p:sp>
      <p:sp>
        <p:nvSpPr>
          <p:cNvPr id="115" name="Curved Right Arrow 114"/>
          <p:cNvSpPr/>
          <p:nvPr/>
        </p:nvSpPr>
        <p:spPr>
          <a:xfrm>
            <a:off x="142844" y="2928934"/>
            <a:ext cx="642942" cy="214314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TextBox 115"/>
          <p:cNvSpPr txBox="1"/>
          <p:nvPr/>
        </p:nvSpPr>
        <p:spPr>
          <a:xfrm rot="16200000">
            <a:off x="-136837" y="3637243"/>
            <a:ext cx="928694" cy="369332"/>
          </a:xfrm>
          <a:prstGeom prst="rect">
            <a:avLst/>
          </a:prstGeom>
          <a:noFill/>
        </p:spPr>
        <p:txBody>
          <a:bodyPr wrap="square" rtlCol="0">
            <a:spAutoFit/>
          </a:bodyPr>
          <a:lstStyle/>
          <a:p>
            <a:r>
              <a:rPr lang="en-ZA" dirty="0" smtClean="0"/>
              <a:t>Years</a:t>
            </a:r>
            <a:endParaRPr lang="en-US" dirty="0"/>
          </a:p>
        </p:txBody>
      </p:sp>
      <p:sp>
        <p:nvSpPr>
          <p:cNvPr id="117" name="Rectangle 116"/>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928662" y="5357826"/>
            <a:ext cx="7215238"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928662" y="4357694"/>
            <a:ext cx="7215238"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62"/>
          <p:cNvGrpSpPr/>
          <p:nvPr/>
        </p:nvGrpSpPr>
        <p:grpSpPr>
          <a:xfrm>
            <a:off x="1025500" y="5357826"/>
            <a:ext cx="7002512" cy="357984"/>
            <a:chOff x="1025500" y="5357826"/>
            <a:chExt cx="7002512" cy="357984"/>
          </a:xfrm>
        </p:grpSpPr>
        <p:cxnSp>
          <p:nvCxnSpPr>
            <p:cNvPr id="121" name="Straight Arrow Connector 120"/>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flipH="1" flipV="1">
              <a:off x="4359381" y="5538116"/>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27" name="Group 27"/>
            <p:cNvGrpSpPr/>
            <p:nvPr/>
          </p:nvGrpSpPr>
          <p:grpSpPr>
            <a:xfrm>
              <a:off x="5286380" y="5361215"/>
              <a:ext cx="455616" cy="353801"/>
              <a:chOff x="4687888" y="5357826"/>
              <a:chExt cx="455616" cy="353801"/>
            </a:xfrm>
          </p:grpSpPr>
          <p:cxnSp>
            <p:nvCxnSpPr>
              <p:cNvPr id="175" name="Straight Arrow Connector 17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8" name="Group 33"/>
            <p:cNvGrpSpPr/>
            <p:nvPr/>
          </p:nvGrpSpPr>
          <p:grpSpPr>
            <a:xfrm>
              <a:off x="5902334" y="5361215"/>
              <a:ext cx="455616" cy="353801"/>
              <a:chOff x="4687888" y="5357826"/>
              <a:chExt cx="455616" cy="353801"/>
            </a:xfrm>
          </p:grpSpPr>
          <p:cxnSp>
            <p:nvCxnSpPr>
              <p:cNvPr id="171" name="Straight Arrow Connector 170"/>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9" name="Group 38"/>
            <p:cNvGrpSpPr/>
            <p:nvPr/>
          </p:nvGrpSpPr>
          <p:grpSpPr>
            <a:xfrm>
              <a:off x="6500826" y="5357826"/>
              <a:ext cx="455616" cy="353801"/>
              <a:chOff x="4687888" y="5357826"/>
              <a:chExt cx="455616" cy="353801"/>
            </a:xfrm>
          </p:grpSpPr>
          <p:cxnSp>
            <p:nvCxnSpPr>
              <p:cNvPr id="167" name="Straight Arrow Connector 16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30" name="Group 43"/>
            <p:cNvGrpSpPr/>
            <p:nvPr/>
          </p:nvGrpSpPr>
          <p:grpSpPr>
            <a:xfrm>
              <a:off x="7116780" y="5357826"/>
              <a:ext cx="455616" cy="353801"/>
              <a:chOff x="4687888" y="5357826"/>
              <a:chExt cx="455616" cy="353801"/>
            </a:xfrm>
          </p:grpSpPr>
          <p:cxnSp>
            <p:nvCxnSpPr>
              <p:cNvPr id="163" name="Straight Arrow Connector 16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31" name="Group 48"/>
            <p:cNvGrpSpPr/>
            <p:nvPr/>
          </p:nvGrpSpPr>
          <p:grpSpPr>
            <a:xfrm>
              <a:off x="3902070" y="5357826"/>
              <a:ext cx="455616" cy="353801"/>
              <a:chOff x="4687888" y="5357826"/>
              <a:chExt cx="455616" cy="353801"/>
            </a:xfrm>
          </p:grpSpPr>
          <p:cxnSp>
            <p:nvCxnSpPr>
              <p:cNvPr id="159" name="Straight Arrow Connector 158"/>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6" name="Group 53"/>
            <p:cNvGrpSpPr/>
            <p:nvPr/>
          </p:nvGrpSpPr>
          <p:grpSpPr>
            <a:xfrm>
              <a:off x="3286116" y="5357826"/>
              <a:ext cx="455616" cy="353801"/>
              <a:chOff x="4687888" y="5357826"/>
              <a:chExt cx="455616" cy="353801"/>
            </a:xfrm>
          </p:grpSpPr>
          <p:cxnSp>
            <p:nvCxnSpPr>
              <p:cNvPr id="155" name="Straight Arrow Connector 15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7" name="Group 58"/>
            <p:cNvGrpSpPr/>
            <p:nvPr/>
          </p:nvGrpSpPr>
          <p:grpSpPr>
            <a:xfrm>
              <a:off x="2687624" y="5357826"/>
              <a:ext cx="455616" cy="353801"/>
              <a:chOff x="4687888" y="5357826"/>
              <a:chExt cx="455616" cy="353801"/>
            </a:xfrm>
          </p:grpSpPr>
          <p:cxnSp>
            <p:nvCxnSpPr>
              <p:cNvPr id="151" name="Straight Arrow Connector 150"/>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8" name="Group 63"/>
            <p:cNvGrpSpPr/>
            <p:nvPr/>
          </p:nvGrpSpPr>
          <p:grpSpPr>
            <a:xfrm>
              <a:off x="2044682" y="5357826"/>
              <a:ext cx="455616" cy="353801"/>
              <a:chOff x="4687888" y="5357826"/>
              <a:chExt cx="455616" cy="353801"/>
            </a:xfrm>
          </p:grpSpPr>
          <p:cxnSp>
            <p:nvCxnSpPr>
              <p:cNvPr id="147" name="Straight Arrow Connector 14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a:off x="1428728" y="5357826"/>
              <a:ext cx="455616" cy="353801"/>
              <a:chOff x="4687888" y="5357826"/>
              <a:chExt cx="455616" cy="353801"/>
            </a:xfrm>
          </p:grpSpPr>
          <p:cxnSp>
            <p:nvCxnSpPr>
              <p:cNvPr id="143" name="Straight Arrow Connector 1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3"/>
            <p:cNvGrpSpPr/>
            <p:nvPr/>
          </p:nvGrpSpPr>
          <p:grpSpPr>
            <a:xfrm>
              <a:off x="1025500" y="5357826"/>
              <a:ext cx="287340" cy="353801"/>
              <a:chOff x="4856164" y="5357826"/>
              <a:chExt cx="287340" cy="353801"/>
            </a:xfrm>
          </p:grpSpPr>
          <p:cxnSp>
            <p:nvCxnSpPr>
              <p:cNvPr id="140" name="Straight Arrow Connector 139"/>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1" name="Group 78"/>
            <p:cNvGrpSpPr/>
            <p:nvPr/>
          </p:nvGrpSpPr>
          <p:grpSpPr>
            <a:xfrm>
              <a:off x="7715272" y="5357826"/>
              <a:ext cx="312740" cy="353801"/>
              <a:chOff x="4687888" y="5357826"/>
              <a:chExt cx="312740" cy="353801"/>
            </a:xfrm>
          </p:grpSpPr>
          <p:cxnSp>
            <p:nvCxnSpPr>
              <p:cNvPr id="137" name="Straight Arrow Connector 13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102" name="Group 260"/>
          <p:cNvGrpSpPr/>
          <p:nvPr/>
        </p:nvGrpSpPr>
        <p:grpSpPr>
          <a:xfrm>
            <a:off x="1142976" y="4357694"/>
            <a:ext cx="7002512" cy="357984"/>
            <a:chOff x="1025500" y="4354305"/>
            <a:chExt cx="7002512" cy="357984"/>
          </a:xfrm>
        </p:grpSpPr>
        <p:cxnSp>
          <p:nvCxnSpPr>
            <p:cNvPr id="180" name="Straight Arrow Connector 179"/>
            <p:cNvCxnSpPr/>
            <p:nvPr/>
          </p:nvCxnSpPr>
          <p:spPr>
            <a:xfrm rot="5400000" flipH="1" flipV="1">
              <a:off x="4359381" y="4534595"/>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103" name="Group 140"/>
            <p:cNvGrpSpPr/>
            <p:nvPr/>
          </p:nvGrpSpPr>
          <p:grpSpPr>
            <a:xfrm>
              <a:off x="4687888" y="4354305"/>
              <a:ext cx="455616" cy="353801"/>
              <a:chOff x="4687888" y="5357826"/>
              <a:chExt cx="455616" cy="353801"/>
            </a:xfrm>
          </p:grpSpPr>
          <p:cxnSp>
            <p:nvCxnSpPr>
              <p:cNvPr id="321" name="Straight Arrow Connector 320"/>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4" name="Group 146"/>
            <p:cNvGrpSpPr/>
            <p:nvPr/>
          </p:nvGrpSpPr>
          <p:grpSpPr>
            <a:xfrm>
              <a:off x="5286380" y="4357694"/>
              <a:ext cx="455616" cy="353801"/>
              <a:chOff x="4687888" y="5357826"/>
              <a:chExt cx="455616" cy="353801"/>
            </a:xfrm>
          </p:grpSpPr>
          <p:cxnSp>
            <p:nvCxnSpPr>
              <p:cNvPr id="290" name="Straight Arrow Connector 28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5" name="Group 151"/>
            <p:cNvGrpSpPr/>
            <p:nvPr/>
          </p:nvGrpSpPr>
          <p:grpSpPr>
            <a:xfrm>
              <a:off x="5902334" y="4357694"/>
              <a:ext cx="455616" cy="353801"/>
              <a:chOff x="4687888" y="5357826"/>
              <a:chExt cx="455616" cy="353801"/>
            </a:xfrm>
          </p:grpSpPr>
          <p:cxnSp>
            <p:nvCxnSpPr>
              <p:cNvPr id="276" name="Straight Arrow Connector 275"/>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6" name="Group 156"/>
            <p:cNvGrpSpPr/>
            <p:nvPr/>
          </p:nvGrpSpPr>
          <p:grpSpPr>
            <a:xfrm>
              <a:off x="6500826" y="4354305"/>
              <a:ext cx="455616" cy="353801"/>
              <a:chOff x="4687888" y="5357826"/>
              <a:chExt cx="455616" cy="353801"/>
            </a:xfrm>
          </p:grpSpPr>
          <p:cxnSp>
            <p:nvCxnSpPr>
              <p:cNvPr id="272" name="Straight Arrow Connector 27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7" name="Group 161"/>
            <p:cNvGrpSpPr/>
            <p:nvPr/>
          </p:nvGrpSpPr>
          <p:grpSpPr>
            <a:xfrm>
              <a:off x="7116780" y="4354305"/>
              <a:ext cx="455616" cy="353801"/>
              <a:chOff x="4687888" y="5357826"/>
              <a:chExt cx="455616" cy="353801"/>
            </a:xfrm>
          </p:grpSpPr>
          <p:cxnSp>
            <p:nvCxnSpPr>
              <p:cNvPr id="268" name="Straight Arrow Connector 26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8" name="Group 166"/>
            <p:cNvGrpSpPr/>
            <p:nvPr/>
          </p:nvGrpSpPr>
          <p:grpSpPr>
            <a:xfrm>
              <a:off x="3902070" y="4354305"/>
              <a:ext cx="455616" cy="353801"/>
              <a:chOff x="4687888" y="5357826"/>
              <a:chExt cx="455616" cy="353801"/>
            </a:xfrm>
          </p:grpSpPr>
          <p:cxnSp>
            <p:nvCxnSpPr>
              <p:cNvPr id="264" name="Straight Arrow Connector 263"/>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9" name="Group 171"/>
            <p:cNvGrpSpPr/>
            <p:nvPr/>
          </p:nvGrpSpPr>
          <p:grpSpPr>
            <a:xfrm>
              <a:off x="3286116" y="4354305"/>
              <a:ext cx="455616" cy="353801"/>
              <a:chOff x="4687888" y="5357826"/>
              <a:chExt cx="455616" cy="353801"/>
            </a:xfrm>
          </p:grpSpPr>
          <p:cxnSp>
            <p:nvCxnSpPr>
              <p:cNvPr id="260" name="Straight Arrow Connector 25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0" name="Group 176"/>
            <p:cNvGrpSpPr/>
            <p:nvPr/>
          </p:nvGrpSpPr>
          <p:grpSpPr>
            <a:xfrm>
              <a:off x="2687624" y="4354305"/>
              <a:ext cx="455616" cy="353801"/>
              <a:chOff x="4687888" y="5357826"/>
              <a:chExt cx="455616" cy="353801"/>
            </a:xfrm>
          </p:grpSpPr>
          <p:cxnSp>
            <p:nvCxnSpPr>
              <p:cNvPr id="242" name="Straight Arrow Connector 24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1" name="Group 181"/>
            <p:cNvGrpSpPr/>
            <p:nvPr/>
          </p:nvGrpSpPr>
          <p:grpSpPr>
            <a:xfrm>
              <a:off x="2044682" y="4354305"/>
              <a:ext cx="455616" cy="353801"/>
              <a:chOff x="4687888" y="5357826"/>
              <a:chExt cx="455616" cy="353801"/>
            </a:xfrm>
          </p:grpSpPr>
          <p:cxnSp>
            <p:nvCxnSpPr>
              <p:cNvPr id="222" name="Straight Arrow Connector 22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2" name="Group 186"/>
            <p:cNvGrpSpPr/>
            <p:nvPr/>
          </p:nvGrpSpPr>
          <p:grpSpPr>
            <a:xfrm>
              <a:off x="1428728" y="4354305"/>
              <a:ext cx="455616" cy="353801"/>
              <a:chOff x="4687888" y="5357826"/>
              <a:chExt cx="455616" cy="353801"/>
            </a:xfrm>
          </p:grpSpPr>
          <p:cxnSp>
            <p:nvCxnSpPr>
              <p:cNvPr id="202" name="Straight Arrow Connector 20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0" name="Group 191"/>
            <p:cNvGrpSpPr/>
            <p:nvPr/>
          </p:nvGrpSpPr>
          <p:grpSpPr>
            <a:xfrm>
              <a:off x="1025500" y="4354305"/>
              <a:ext cx="287340" cy="353801"/>
              <a:chOff x="4856164" y="5357826"/>
              <a:chExt cx="287340" cy="353801"/>
            </a:xfrm>
          </p:grpSpPr>
          <p:cxnSp>
            <p:nvCxnSpPr>
              <p:cNvPr id="198" name="Straight Arrow Connector 19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6" name="Group 195"/>
            <p:cNvGrpSpPr/>
            <p:nvPr/>
          </p:nvGrpSpPr>
          <p:grpSpPr>
            <a:xfrm>
              <a:off x="7715272" y="4354305"/>
              <a:ext cx="312740" cy="353801"/>
              <a:chOff x="4687888" y="5357826"/>
              <a:chExt cx="312740" cy="353801"/>
            </a:xfrm>
          </p:grpSpPr>
          <p:cxnSp>
            <p:nvCxnSpPr>
              <p:cNvPr id="195" name="Straight Arrow Connector 19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sp>
        <p:nvSpPr>
          <p:cNvPr id="325" name="Rectangle 324"/>
          <p:cNvSpPr/>
          <p:nvPr/>
        </p:nvSpPr>
        <p:spPr>
          <a:xfrm>
            <a:off x="928662" y="2214554"/>
            <a:ext cx="7215238" cy="150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260"/>
          <p:cNvGrpSpPr/>
          <p:nvPr/>
        </p:nvGrpSpPr>
        <p:grpSpPr>
          <a:xfrm>
            <a:off x="1071538" y="2214554"/>
            <a:ext cx="7002512" cy="1571636"/>
            <a:chOff x="1025500" y="4354305"/>
            <a:chExt cx="7002512" cy="357984"/>
          </a:xfrm>
        </p:grpSpPr>
        <p:cxnSp>
          <p:nvCxnSpPr>
            <p:cNvPr id="327" name="Straight Arrow Connector 326"/>
            <p:cNvCxnSpPr/>
            <p:nvPr/>
          </p:nvCxnSpPr>
          <p:spPr>
            <a:xfrm rot="5400000" flipH="1" flipV="1">
              <a:off x="4359381" y="4534595"/>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128" name="Group 140"/>
            <p:cNvGrpSpPr/>
            <p:nvPr/>
          </p:nvGrpSpPr>
          <p:grpSpPr>
            <a:xfrm>
              <a:off x="4687888" y="4354305"/>
              <a:ext cx="455616" cy="353801"/>
              <a:chOff x="4687888" y="5357826"/>
              <a:chExt cx="455616" cy="353801"/>
            </a:xfrm>
          </p:grpSpPr>
          <p:cxnSp>
            <p:nvCxnSpPr>
              <p:cNvPr id="382" name="Straight Arrow Connector 38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3" name="Straight Arrow Connector 38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5" name="Straight Arrow Connector 38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9" name="Group 146"/>
            <p:cNvGrpSpPr/>
            <p:nvPr/>
          </p:nvGrpSpPr>
          <p:grpSpPr>
            <a:xfrm>
              <a:off x="5286380" y="4357694"/>
              <a:ext cx="455616" cy="353801"/>
              <a:chOff x="4687888" y="5357826"/>
              <a:chExt cx="455616" cy="353801"/>
            </a:xfrm>
          </p:grpSpPr>
          <p:cxnSp>
            <p:nvCxnSpPr>
              <p:cNvPr id="378" name="Straight Arrow Connector 37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9" name="Straight Arrow Connector 37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0" name="Straight Arrow Connector 37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1" name="Straight Arrow Connector 38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0" name="Group 151"/>
            <p:cNvGrpSpPr/>
            <p:nvPr/>
          </p:nvGrpSpPr>
          <p:grpSpPr>
            <a:xfrm>
              <a:off x="5902334" y="4357694"/>
              <a:ext cx="455616" cy="353801"/>
              <a:chOff x="4687888" y="5357826"/>
              <a:chExt cx="455616" cy="353801"/>
            </a:xfrm>
          </p:grpSpPr>
          <p:cxnSp>
            <p:nvCxnSpPr>
              <p:cNvPr id="374" name="Straight Arrow Connector 373"/>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6" name="Straight Arrow Connector 375"/>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1" name="Group 156"/>
            <p:cNvGrpSpPr/>
            <p:nvPr/>
          </p:nvGrpSpPr>
          <p:grpSpPr>
            <a:xfrm>
              <a:off x="6500826" y="4354305"/>
              <a:ext cx="455616" cy="353801"/>
              <a:chOff x="4687888" y="5357826"/>
              <a:chExt cx="455616" cy="353801"/>
            </a:xfrm>
          </p:grpSpPr>
          <p:cxnSp>
            <p:nvCxnSpPr>
              <p:cNvPr id="370" name="Straight Arrow Connector 36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1" name="Straight Arrow Connector 37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2" name="Straight Arrow Connector 37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3" name="Straight Arrow Connector 37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2" name="Group 161"/>
            <p:cNvGrpSpPr/>
            <p:nvPr/>
          </p:nvGrpSpPr>
          <p:grpSpPr>
            <a:xfrm>
              <a:off x="7116780" y="4354305"/>
              <a:ext cx="455616" cy="353801"/>
              <a:chOff x="4687888" y="5357826"/>
              <a:chExt cx="455616" cy="353801"/>
            </a:xfrm>
          </p:grpSpPr>
          <p:cxnSp>
            <p:nvCxnSpPr>
              <p:cNvPr id="366" name="Straight Arrow Connector 365"/>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7" name="Straight Arrow Connector 36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8" name="Straight Arrow Connector 367"/>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9" name="Straight Arrow Connector 368"/>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3" name="Group 166"/>
            <p:cNvGrpSpPr/>
            <p:nvPr/>
          </p:nvGrpSpPr>
          <p:grpSpPr>
            <a:xfrm>
              <a:off x="3902070" y="4354305"/>
              <a:ext cx="455616" cy="353801"/>
              <a:chOff x="4687888" y="5357826"/>
              <a:chExt cx="455616" cy="353801"/>
            </a:xfrm>
          </p:grpSpPr>
          <p:cxnSp>
            <p:nvCxnSpPr>
              <p:cNvPr id="362" name="Straight Arrow Connector 36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4" name="Group 171"/>
            <p:cNvGrpSpPr/>
            <p:nvPr/>
          </p:nvGrpSpPr>
          <p:grpSpPr>
            <a:xfrm>
              <a:off x="3286116" y="4354305"/>
              <a:ext cx="455616" cy="353801"/>
              <a:chOff x="4687888" y="5357826"/>
              <a:chExt cx="455616" cy="353801"/>
            </a:xfrm>
          </p:grpSpPr>
          <p:cxnSp>
            <p:nvCxnSpPr>
              <p:cNvPr id="358" name="Straight Arrow Connector 35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5" name="Group 176"/>
            <p:cNvGrpSpPr/>
            <p:nvPr/>
          </p:nvGrpSpPr>
          <p:grpSpPr>
            <a:xfrm>
              <a:off x="2687624" y="4354305"/>
              <a:ext cx="455616" cy="353801"/>
              <a:chOff x="4687888" y="5357826"/>
              <a:chExt cx="455616" cy="353801"/>
            </a:xfrm>
          </p:grpSpPr>
          <p:cxnSp>
            <p:nvCxnSpPr>
              <p:cNvPr id="354" name="Straight Arrow Connector 353"/>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5" name="Straight Arrow Connector 354"/>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6" name="Group 181"/>
            <p:cNvGrpSpPr/>
            <p:nvPr/>
          </p:nvGrpSpPr>
          <p:grpSpPr>
            <a:xfrm>
              <a:off x="2044682" y="4354305"/>
              <a:ext cx="455616" cy="353801"/>
              <a:chOff x="4687888" y="5357826"/>
              <a:chExt cx="455616" cy="353801"/>
            </a:xfrm>
          </p:grpSpPr>
          <p:cxnSp>
            <p:nvCxnSpPr>
              <p:cNvPr id="350" name="Straight Arrow Connector 34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79" name="Group 186"/>
            <p:cNvGrpSpPr/>
            <p:nvPr/>
          </p:nvGrpSpPr>
          <p:grpSpPr>
            <a:xfrm>
              <a:off x="1428728" y="4354305"/>
              <a:ext cx="455616" cy="353801"/>
              <a:chOff x="4687888" y="5357826"/>
              <a:chExt cx="455616" cy="353801"/>
            </a:xfrm>
          </p:grpSpPr>
          <p:cxnSp>
            <p:nvCxnSpPr>
              <p:cNvPr id="346" name="Straight Arrow Connector 345"/>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81" name="Group 191"/>
            <p:cNvGrpSpPr/>
            <p:nvPr/>
          </p:nvGrpSpPr>
          <p:grpSpPr>
            <a:xfrm>
              <a:off x="1025500" y="4354305"/>
              <a:ext cx="287340" cy="353801"/>
              <a:chOff x="4856164" y="5357826"/>
              <a:chExt cx="287340" cy="353801"/>
            </a:xfrm>
          </p:grpSpPr>
          <p:cxnSp>
            <p:nvCxnSpPr>
              <p:cNvPr id="343" name="Straight Arrow Connector 34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82" name="Group 195"/>
            <p:cNvGrpSpPr/>
            <p:nvPr/>
          </p:nvGrpSpPr>
          <p:grpSpPr>
            <a:xfrm>
              <a:off x="7715272" y="4354305"/>
              <a:ext cx="312740" cy="353801"/>
              <a:chOff x="4687888" y="5357826"/>
              <a:chExt cx="312740" cy="353801"/>
            </a:xfrm>
          </p:grpSpPr>
          <p:cxnSp>
            <p:nvCxnSpPr>
              <p:cNvPr id="340" name="Straight Arrow Connector 33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1000"/>
                                        <p:tgtEl>
                                          <p:spTgt spid="11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grpId="0" nodeType="clickEffect">
                                  <p:stCondLst>
                                    <p:cond delay="0"/>
                                  </p:stCondLst>
                                  <p:childTnLst>
                                    <p:set>
                                      <p:cBhvr>
                                        <p:cTn id="40" dur="1" fill="hold">
                                          <p:stCondLst>
                                            <p:cond delay="0"/>
                                          </p:stCondLst>
                                        </p:cTn>
                                        <p:tgtEl>
                                          <p:spTgt spid="286"/>
                                        </p:tgtEl>
                                        <p:attrNameLst>
                                          <p:attrName>style.visibility</p:attrName>
                                        </p:attrNameLst>
                                      </p:cBhvr>
                                      <p:to>
                                        <p:strVal val="visible"/>
                                      </p:to>
                                    </p:set>
                                    <p:anim calcmode="lin" valueType="num">
                                      <p:cBhvr additive="base">
                                        <p:cTn id="41" dur="500" fill="hold"/>
                                        <p:tgtEl>
                                          <p:spTgt spid="286"/>
                                        </p:tgtEl>
                                        <p:attrNameLst>
                                          <p:attrName>ppt_x</p:attrName>
                                        </p:attrNameLst>
                                      </p:cBhvr>
                                      <p:tavLst>
                                        <p:tav tm="0">
                                          <p:val>
                                            <p:strVal val="1+#ppt_w/2"/>
                                          </p:val>
                                        </p:tav>
                                        <p:tav tm="100000">
                                          <p:val>
                                            <p:strVal val="#ppt_x"/>
                                          </p:val>
                                        </p:tav>
                                      </p:tavLst>
                                    </p:anim>
                                    <p:anim calcmode="lin" valueType="num">
                                      <p:cBhvr additive="base">
                                        <p:cTn id="42" dur="500" fill="hold"/>
                                        <p:tgtEl>
                                          <p:spTgt spid="28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grpId="0" nodeType="click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additive="base">
                                        <p:cTn id="47" dur="500" fill="hold"/>
                                        <p:tgtEl>
                                          <p:spTgt spid="115"/>
                                        </p:tgtEl>
                                        <p:attrNameLst>
                                          <p:attrName>ppt_x</p:attrName>
                                        </p:attrNameLst>
                                      </p:cBhvr>
                                      <p:tavLst>
                                        <p:tav tm="0">
                                          <p:val>
                                            <p:strVal val="1+#ppt_w/2"/>
                                          </p:val>
                                        </p:tav>
                                        <p:tav tm="100000">
                                          <p:val>
                                            <p:strVal val="#ppt_x"/>
                                          </p:val>
                                        </p:tav>
                                      </p:tavLst>
                                    </p:anim>
                                    <p:anim calcmode="lin" valueType="num">
                                      <p:cBhvr additive="base">
                                        <p:cTn id="48" dur="500" fill="hold"/>
                                        <p:tgtEl>
                                          <p:spTgt spid="115"/>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2" presetClass="entr" presetSubtype="3" fill="hold" grpId="0" nodeType="afterEffect">
                                  <p:stCondLst>
                                    <p:cond delay="0"/>
                                  </p:stCondLst>
                                  <p:childTnLst>
                                    <p:set>
                                      <p:cBhvr>
                                        <p:cTn id="51" dur="1" fill="hold">
                                          <p:stCondLst>
                                            <p:cond delay="0"/>
                                          </p:stCondLst>
                                        </p:cTn>
                                        <p:tgtEl>
                                          <p:spTgt spid="114"/>
                                        </p:tgtEl>
                                        <p:attrNameLst>
                                          <p:attrName>style.visibility</p:attrName>
                                        </p:attrNameLst>
                                      </p:cBhvr>
                                      <p:to>
                                        <p:strVal val="visible"/>
                                      </p:to>
                                    </p:set>
                                    <p:anim calcmode="lin" valueType="num">
                                      <p:cBhvr additive="base">
                                        <p:cTn id="52" dur="500" fill="hold"/>
                                        <p:tgtEl>
                                          <p:spTgt spid="114"/>
                                        </p:tgtEl>
                                        <p:attrNameLst>
                                          <p:attrName>ppt_x</p:attrName>
                                        </p:attrNameLst>
                                      </p:cBhvr>
                                      <p:tavLst>
                                        <p:tav tm="0">
                                          <p:val>
                                            <p:strVal val="1+#ppt_w/2"/>
                                          </p:val>
                                        </p:tav>
                                        <p:tav tm="100000">
                                          <p:val>
                                            <p:strVal val="#ppt_x"/>
                                          </p:val>
                                        </p:tav>
                                      </p:tavLst>
                                    </p:anim>
                                    <p:anim calcmode="lin" valueType="num">
                                      <p:cBhvr additive="base">
                                        <p:cTn id="53" dur="500" fill="hold"/>
                                        <p:tgtEl>
                                          <p:spTgt spid="114"/>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 presetClass="entr" presetSubtype="3" fill="hold" grpId="0" nodeType="afterEffect">
                                  <p:stCondLst>
                                    <p:cond delay="0"/>
                                  </p:stCondLst>
                                  <p:childTnLst>
                                    <p:set>
                                      <p:cBhvr>
                                        <p:cTn id="56" dur="1" fill="hold">
                                          <p:stCondLst>
                                            <p:cond delay="0"/>
                                          </p:stCondLst>
                                        </p:cTn>
                                        <p:tgtEl>
                                          <p:spTgt spid="116"/>
                                        </p:tgtEl>
                                        <p:attrNameLst>
                                          <p:attrName>style.visibility</p:attrName>
                                        </p:attrNameLst>
                                      </p:cBhvr>
                                      <p:to>
                                        <p:strVal val="visible"/>
                                      </p:to>
                                    </p:set>
                                    <p:anim calcmode="lin" valueType="num">
                                      <p:cBhvr additive="base">
                                        <p:cTn id="57" dur="500" fill="hold"/>
                                        <p:tgtEl>
                                          <p:spTgt spid="116"/>
                                        </p:tgtEl>
                                        <p:attrNameLst>
                                          <p:attrName>ppt_x</p:attrName>
                                        </p:attrNameLst>
                                      </p:cBhvr>
                                      <p:tavLst>
                                        <p:tav tm="0">
                                          <p:val>
                                            <p:strVal val="1+#ppt_w/2"/>
                                          </p:val>
                                        </p:tav>
                                        <p:tav tm="100000">
                                          <p:val>
                                            <p:strVal val="#ppt_x"/>
                                          </p:val>
                                        </p:tav>
                                      </p:tavLst>
                                    </p:anim>
                                    <p:anim calcmode="lin" valueType="num">
                                      <p:cBhvr additive="base">
                                        <p:cTn id="58" dur="500" fill="hold"/>
                                        <p:tgtEl>
                                          <p:spTgt spid="116"/>
                                        </p:tgtEl>
                                        <p:attrNameLst>
                                          <p:attrName>ppt_y</p:attrName>
                                        </p:attrNameLst>
                                      </p:cBhvr>
                                      <p:tavLst>
                                        <p:tav tm="0">
                                          <p:val>
                                            <p:strVal val="0-#ppt_h/2"/>
                                          </p:val>
                                        </p:tav>
                                        <p:tav tm="100000">
                                          <p:val>
                                            <p:strVal val="#ppt_y"/>
                                          </p:val>
                                        </p:tav>
                                      </p:tavLst>
                                    </p:anim>
                                  </p:childTnLst>
                                </p:cTn>
                              </p:par>
                              <p:par>
                                <p:cTn id="59" presetID="10" presetClass="entr" presetSubtype="0" fill="hold" grpId="0" nodeType="withEffect" nodePh="1">
                                  <p:stCondLst>
                                    <p:cond delay="0"/>
                                  </p:stCondLst>
                                  <p:endCondLst>
                                    <p:cond evt="begin" delay="0">
                                      <p:tn val="59"/>
                                    </p:cond>
                                  </p:end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2000"/>
                                        <p:tgtEl>
                                          <p:spTgt spid="1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8"/>
                                        </p:tgtEl>
                                        <p:attrNameLst>
                                          <p:attrName>style.visibility</p:attrName>
                                        </p:attrNameLst>
                                      </p:cBhvr>
                                      <p:to>
                                        <p:strVal val="visible"/>
                                      </p:to>
                                    </p:set>
                                    <p:animEffect transition="in" filter="fade">
                                      <p:cBhvr>
                                        <p:cTn id="64" dur="2000"/>
                                        <p:tgtEl>
                                          <p:spTgt spid="1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9"/>
                                        </p:tgtEl>
                                        <p:attrNameLst>
                                          <p:attrName>style.visibility</p:attrName>
                                        </p:attrNameLst>
                                      </p:cBhvr>
                                      <p:to>
                                        <p:strVal val="visible"/>
                                      </p:to>
                                    </p:set>
                                    <p:animEffect transition="in" filter="fade">
                                      <p:cBhvr>
                                        <p:cTn id="67" dur="2000"/>
                                        <p:tgtEl>
                                          <p:spTgt spid="1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5"/>
                                        </p:tgtEl>
                                        <p:attrNameLst>
                                          <p:attrName>style.visibility</p:attrName>
                                        </p:attrNameLst>
                                      </p:cBhvr>
                                      <p:to>
                                        <p:strVal val="visible"/>
                                      </p:to>
                                    </p:set>
                                    <p:animEffect transition="in" filter="fade">
                                      <p:cBhvr>
                                        <p:cTn id="70" dur="2000"/>
                                        <p:tgtEl>
                                          <p:spTgt spid="325"/>
                                        </p:tgtEl>
                                      </p:cBhvr>
                                    </p:animEffect>
                                  </p:childTnLst>
                                </p:cTn>
                              </p:par>
                            </p:childTnLst>
                          </p:cTn>
                        </p:par>
                        <p:par>
                          <p:cTn id="71" fill="hold">
                            <p:stCondLst>
                              <p:cond delay="3000"/>
                            </p:stCondLst>
                            <p:childTnLst>
                              <p:par>
                                <p:cTn id="72" presetID="2" presetClass="entr" presetSubtype="3"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1+#ppt_w/2"/>
                                          </p:val>
                                        </p:tav>
                                        <p:tav tm="100000">
                                          <p:val>
                                            <p:strVal val="#ppt_x"/>
                                          </p:val>
                                        </p:tav>
                                      </p:tavLst>
                                    </p:anim>
                                    <p:anim calcmode="lin" valueType="num">
                                      <p:cBhvr additive="base">
                                        <p:cTn id="75" dur="500" fill="hold"/>
                                        <p:tgtEl>
                                          <p:spTgt spid="26"/>
                                        </p:tgtEl>
                                        <p:attrNameLst>
                                          <p:attrName>ppt_y</p:attrName>
                                        </p:attrNameLst>
                                      </p:cBhvr>
                                      <p:tavLst>
                                        <p:tav tm="0">
                                          <p:val>
                                            <p:strVal val="0-#ppt_h/2"/>
                                          </p:val>
                                        </p:tav>
                                        <p:tav tm="100000">
                                          <p:val>
                                            <p:strVal val="#ppt_y"/>
                                          </p:val>
                                        </p:tav>
                                      </p:tavLst>
                                    </p:anim>
                                  </p:childTnLst>
                                </p:cTn>
                              </p:par>
                            </p:childTnLst>
                          </p:cTn>
                        </p:par>
                        <p:par>
                          <p:cTn id="76" fill="hold">
                            <p:stCondLst>
                              <p:cond delay="3500"/>
                            </p:stCondLst>
                            <p:childTnLst>
                              <p:par>
                                <p:cTn id="77" presetID="2" presetClass="entr" presetSubtype="3" fill="hold" nodeType="afterEffect">
                                  <p:stCondLst>
                                    <p:cond delay="0"/>
                                  </p:stCondLst>
                                  <p:childTnLst>
                                    <p:set>
                                      <p:cBhvr>
                                        <p:cTn id="78" dur="1" fill="hold">
                                          <p:stCondLst>
                                            <p:cond delay="0"/>
                                          </p:stCondLst>
                                        </p:cTn>
                                        <p:tgtEl>
                                          <p:spTgt spid="102"/>
                                        </p:tgtEl>
                                        <p:attrNameLst>
                                          <p:attrName>style.visibility</p:attrName>
                                        </p:attrNameLst>
                                      </p:cBhvr>
                                      <p:to>
                                        <p:strVal val="visible"/>
                                      </p:to>
                                    </p:set>
                                    <p:anim calcmode="lin" valueType="num">
                                      <p:cBhvr additive="base">
                                        <p:cTn id="79" dur="500" fill="hold"/>
                                        <p:tgtEl>
                                          <p:spTgt spid="102"/>
                                        </p:tgtEl>
                                        <p:attrNameLst>
                                          <p:attrName>ppt_x</p:attrName>
                                        </p:attrNameLst>
                                      </p:cBhvr>
                                      <p:tavLst>
                                        <p:tav tm="0">
                                          <p:val>
                                            <p:strVal val="1+#ppt_w/2"/>
                                          </p:val>
                                        </p:tav>
                                        <p:tav tm="100000">
                                          <p:val>
                                            <p:strVal val="#ppt_x"/>
                                          </p:val>
                                        </p:tav>
                                      </p:tavLst>
                                    </p:anim>
                                    <p:anim calcmode="lin" valueType="num">
                                      <p:cBhvr additive="base">
                                        <p:cTn id="80" dur="500" fill="hold"/>
                                        <p:tgtEl>
                                          <p:spTgt spid="102"/>
                                        </p:tgtEl>
                                        <p:attrNameLst>
                                          <p:attrName>ppt_y</p:attrName>
                                        </p:attrNameLst>
                                      </p:cBhvr>
                                      <p:tavLst>
                                        <p:tav tm="0">
                                          <p:val>
                                            <p:strVal val="0-#ppt_h/2"/>
                                          </p:val>
                                        </p:tav>
                                        <p:tav tm="100000">
                                          <p:val>
                                            <p:strVal val="#ppt_y"/>
                                          </p:val>
                                        </p:tav>
                                      </p:tavLst>
                                    </p:anim>
                                  </p:childTnLst>
                                </p:cTn>
                              </p:par>
                            </p:childTnLst>
                          </p:cTn>
                        </p:par>
                        <p:par>
                          <p:cTn id="81" fill="hold">
                            <p:stCondLst>
                              <p:cond delay="4000"/>
                            </p:stCondLst>
                            <p:childTnLst>
                              <p:par>
                                <p:cTn id="82" presetID="2" presetClass="entr" presetSubtype="3" fill="hold" nodeType="afterEffect">
                                  <p:stCondLst>
                                    <p:cond delay="0"/>
                                  </p:stCondLst>
                                  <p:childTnLst>
                                    <p:set>
                                      <p:cBhvr>
                                        <p:cTn id="83" dur="1" fill="hold">
                                          <p:stCondLst>
                                            <p:cond delay="0"/>
                                          </p:stCondLst>
                                        </p:cTn>
                                        <p:tgtEl>
                                          <p:spTgt spid="127"/>
                                        </p:tgtEl>
                                        <p:attrNameLst>
                                          <p:attrName>style.visibility</p:attrName>
                                        </p:attrNameLst>
                                      </p:cBhvr>
                                      <p:to>
                                        <p:strVal val="visible"/>
                                      </p:to>
                                    </p:set>
                                    <p:anim calcmode="lin" valueType="num">
                                      <p:cBhvr additive="base">
                                        <p:cTn id="84" dur="500" fill="hold"/>
                                        <p:tgtEl>
                                          <p:spTgt spid="127"/>
                                        </p:tgtEl>
                                        <p:attrNameLst>
                                          <p:attrName>ppt_x</p:attrName>
                                        </p:attrNameLst>
                                      </p:cBhvr>
                                      <p:tavLst>
                                        <p:tav tm="0">
                                          <p:val>
                                            <p:strVal val="1+#ppt_w/2"/>
                                          </p:val>
                                        </p:tav>
                                        <p:tav tm="100000">
                                          <p:val>
                                            <p:strVal val="#ppt_x"/>
                                          </p:val>
                                        </p:tav>
                                      </p:tavLst>
                                    </p:anim>
                                    <p:anim calcmode="lin" valueType="num">
                                      <p:cBhvr additive="base">
                                        <p:cTn id="85"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86" grpId="0" animBg="1"/>
      <p:bldP spid="114" grpId="0" animBg="1"/>
      <p:bldP spid="115" grpId="0" animBg="1"/>
      <p:bldP spid="116" grpId="0"/>
      <p:bldP spid="117" grpId="0"/>
      <p:bldP spid="118" grpId="0" animBg="1"/>
      <p:bldP spid="119" grpId="0" animBg="1"/>
      <p:bldP spid="3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One of the classic business problems of this age</a:t>
            </a:r>
          </a:p>
        </p:txBody>
      </p:sp>
      <p:pic>
        <p:nvPicPr>
          <p:cNvPr id="1026" name="Picture 2"/>
          <p:cNvPicPr>
            <a:picLocks noChangeAspect="1" noChangeArrowheads="1"/>
          </p:cNvPicPr>
          <p:nvPr/>
        </p:nvPicPr>
        <p:blipFill>
          <a:blip r:embed="rId3" cstate="print"/>
          <a:srcRect/>
          <a:stretch>
            <a:fillRect/>
          </a:stretch>
        </p:blipFill>
        <p:spPr bwMode="auto">
          <a:xfrm>
            <a:off x="0" y="2876319"/>
            <a:ext cx="6000760" cy="3981681"/>
          </a:xfrm>
          <a:prstGeom prst="rect">
            <a:avLst/>
          </a:prstGeom>
          <a:noFill/>
          <a:ln w="9525">
            <a:noFill/>
            <a:miter lim="800000"/>
            <a:headEnd/>
            <a:tailEnd/>
          </a:ln>
        </p:spPr>
      </p:pic>
      <p:sp>
        <p:nvSpPr>
          <p:cNvPr id="7" name="Oval Callout 6"/>
          <p:cNvSpPr/>
          <p:nvPr/>
        </p:nvSpPr>
        <p:spPr>
          <a:xfrm>
            <a:off x="1142976" y="1428736"/>
            <a:ext cx="8001024" cy="1714512"/>
          </a:xfrm>
          <a:prstGeom prst="wedgeEllipseCallout">
            <a:avLst>
              <a:gd name="adj1" fmla="val -16581"/>
              <a:gd name="adj2" fmla="val 6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We have spent a FORTUNE on this computer system and </a:t>
            </a:r>
            <a:r>
              <a:rPr lang="en-ZA" b="1" dirty="0" err="1" smtClean="0"/>
              <a:t>I.T.</a:t>
            </a:r>
            <a:r>
              <a:rPr lang="en-ZA" b="1" dirty="0" smtClean="0"/>
              <a:t> tell me it will take two years and another few million to get what I want BUT the transactions are being processed already</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Value versus precision</a:t>
            </a:r>
          </a:p>
          <a:p>
            <a:r>
              <a:rPr lang="en-ZA" sz="2400" b="1" dirty="0" smtClean="0">
                <a:solidFill>
                  <a:srgbClr val="002060"/>
                </a:solidFill>
              </a:rPr>
              <a:t>A critical consideration</a:t>
            </a:r>
          </a:p>
        </p:txBody>
      </p:sp>
      <p:sp>
        <p:nvSpPr>
          <p:cNvPr id="6" name="Rectangle 5"/>
          <p:cNvSpPr/>
          <p:nvPr/>
        </p:nvSpPr>
        <p:spPr>
          <a:xfrm>
            <a:off x="932058" y="2000240"/>
            <a:ext cx="6987322" cy="3857652"/>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914400" y="5838092"/>
            <a:ext cx="7801004" cy="19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1282520" y="3643125"/>
            <a:ext cx="4429156" cy="196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14414" y="5929330"/>
            <a:ext cx="6072230" cy="369332"/>
          </a:xfrm>
          <a:prstGeom prst="rect">
            <a:avLst/>
          </a:prstGeom>
          <a:noFill/>
        </p:spPr>
        <p:txBody>
          <a:bodyPr wrap="square" rtlCol="0">
            <a:spAutoFit/>
          </a:bodyPr>
          <a:lstStyle/>
          <a:p>
            <a:pPr algn="r"/>
            <a:r>
              <a:rPr lang="en-ZA" dirty="0" smtClean="0"/>
              <a:t>Practical fundamental strategic taxonomy precision</a:t>
            </a:r>
            <a:endParaRPr lang="en-US" dirty="0"/>
          </a:p>
        </p:txBody>
      </p:sp>
      <p:sp>
        <p:nvSpPr>
          <p:cNvPr id="27" name="TextBox 26"/>
          <p:cNvSpPr txBox="1"/>
          <p:nvPr/>
        </p:nvSpPr>
        <p:spPr>
          <a:xfrm rot="16200000">
            <a:off x="-1113392" y="3672962"/>
            <a:ext cx="3286148" cy="369332"/>
          </a:xfrm>
          <a:prstGeom prst="rect">
            <a:avLst/>
          </a:prstGeom>
          <a:noFill/>
        </p:spPr>
        <p:txBody>
          <a:bodyPr wrap="square" rtlCol="0">
            <a:spAutoFit/>
          </a:bodyPr>
          <a:lstStyle/>
          <a:p>
            <a:pPr algn="r"/>
            <a:r>
              <a:rPr lang="en-ZA" dirty="0" smtClean="0"/>
              <a:t>Business value delivered    </a:t>
            </a:r>
            <a:endParaRPr lang="en-US" dirty="0"/>
          </a:p>
        </p:txBody>
      </p:sp>
      <p:sp>
        <p:nvSpPr>
          <p:cNvPr id="28" name="TextBox 27"/>
          <p:cNvSpPr txBox="1"/>
          <p:nvPr/>
        </p:nvSpPr>
        <p:spPr>
          <a:xfrm>
            <a:off x="7500958" y="5929330"/>
            <a:ext cx="928694" cy="369332"/>
          </a:xfrm>
          <a:prstGeom prst="rect">
            <a:avLst/>
          </a:prstGeom>
          <a:noFill/>
        </p:spPr>
        <p:txBody>
          <a:bodyPr wrap="square" rtlCol="0">
            <a:spAutoFit/>
          </a:bodyPr>
          <a:lstStyle/>
          <a:p>
            <a:r>
              <a:rPr lang="en-ZA" dirty="0" smtClean="0"/>
              <a:t>100%</a:t>
            </a:r>
            <a:endParaRPr lang="en-US" dirty="0"/>
          </a:p>
        </p:txBody>
      </p:sp>
      <p:sp>
        <p:nvSpPr>
          <p:cNvPr id="29" name="TextBox 28"/>
          <p:cNvSpPr txBox="1"/>
          <p:nvPr/>
        </p:nvSpPr>
        <p:spPr>
          <a:xfrm>
            <a:off x="71406" y="1845222"/>
            <a:ext cx="928694" cy="369332"/>
          </a:xfrm>
          <a:prstGeom prst="rect">
            <a:avLst/>
          </a:prstGeom>
          <a:noFill/>
        </p:spPr>
        <p:txBody>
          <a:bodyPr wrap="square" rtlCol="0">
            <a:spAutoFit/>
          </a:bodyPr>
          <a:lstStyle/>
          <a:p>
            <a:r>
              <a:rPr lang="en-ZA" dirty="0" smtClean="0"/>
              <a:t>100%</a:t>
            </a:r>
            <a:endParaRPr lang="en-US" dirty="0"/>
          </a:p>
        </p:txBody>
      </p:sp>
      <p:cxnSp>
        <p:nvCxnSpPr>
          <p:cNvPr id="14" name="Straight Connector 13"/>
          <p:cNvCxnSpPr/>
          <p:nvPr/>
        </p:nvCxnSpPr>
        <p:spPr>
          <a:xfrm>
            <a:off x="857224" y="5286388"/>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71538" y="5345684"/>
            <a:ext cx="6858048" cy="369332"/>
          </a:xfrm>
          <a:prstGeom prst="rect">
            <a:avLst/>
          </a:prstGeom>
          <a:noFill/>
        </p:spPr>
        <p:txBody>
          <a:bodyPr wrap="square" rtlCol="0">
            <a:spAutoFit/>
          </a:bodyPr>
          <a:lstStyle/>
          <a:p>
            <a:r>
              <a:rPr lang="en-ZA" b="1" dirty="0" smtClean="0">
                <a:solidFill>
                  <a:srgbClr val="FF0000"/>
                </a:solidFill>
              </a:rPr>
              <a:t>Just about every implementation I have ever seen</a:t>
            </a:r>
            <a:endParaRPr lang="en-US" b="1" dirty="0">
              <a:solidFill>
                <a:srgbClr val="FF0000"/>
              </a:solidFill>
            </a:endParaRPr>
          </a:p>
        </p:txBody>
      </p:sp>
      <p:cxnSp>
        <p:nvCxnSpPr>
          <p:cNvPr id="17" name="Straight Connector 16"/>
          <p:cNvCxnSpPr/>
          <p:nvPr/>
        </p:nvCxnSpPr>
        <p:spPr>
          <a:xfrm>
            <a:off x="866748" y="5786454"/>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786446" y="3929066"/>
            <a:ext cx="4143404"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43702" y="1500174"/>
            <a:ext cx="2143140" cy="369332"/>
          </a:xfrm>
          <a:prstGeom prst="rect">
            <a:avLst/>
          </a:prstGeom>
          <a:noFill/>
        </p:spPr>
        <p:txBody>
          <a:bodyPr wrap="square" rtlCol="0">
            <a:spAutoFit/>
          </a:bodyPr>
          <a:lstStyle/>
          <a:p>
            <a:pPr algn="ctr"/>
            <a:r>
              <a:rPr lang="en-ZA" b="1" dirty="0" smtClean="0">
                <a:solidFill>
                  <a:srgbClr val="00B050"/>
                </a:solidFill>
              </a:rPr>
              <a:t>The goal</a:t>
            </a:r>
            <a:endParaRPr lang="en-US" b="1" dirty="0">
              <a:solidFill>
                <a:srgbClr val="00B050"/>
              </a:solidFill>
            </a:endParaRPr>
          </a:p>
        </p:txBody>
      </p:sp>
      <p:cxnSp>
        <p:nvCxnSpPr>
          <p:cNvPr id="19" name="Straight Connector 18"/>
          <p:cNvCxnSpPr/>
          <p:nvPr/>
        </p:nvCxnSpPr>
        <p:spPr>
          <a:xfrm>
            <a:off x="714348" y="2571744"/>
            <a:ext cx="7500990"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000628"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85719"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4071934" y="2071678"/>
            <a:ext cx="3520317" cy="2647948"/>
          </a:xfrm>
          <a:prstGeom prst="rect">
            <a:avLst/>
          </a:prstGeom>
          <a:noFill/>
          <a:ln w="9525">
            <a:noFill/>
            <a:miter lim="800000"/>
            <a:headEnd/>
            <a:tailEnd/>
          </a:ln>
        </p:spPr>
      </p:pic>
      <p:sp>
        <p:nvSpPr>
          <p:cNvPr id="16" name="Freeform 15"/>
          <p:cNvSpPr/>
          <p:nvPr/>
        </p:nvSpPr>
        <p:spPr>
          <a:xfrm>
            <a:off x="914400" y="1997612"/>
            <a:ext cx="7004980" cy="3840480"/>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500"/>
                                        <p:tgtEl>
                                          <p:spTgt spid="2050"/>
                                        </p:tgtEl>
                                      </p:cBhvr>
                                    </p:animEffect>
                                  </p:childTnLst>
                                </p:cTn>
                              </p:par>
                            </p:childTnLst>
                          </p:cTn>
                        </p:par>
                        <p:par>
                          <p:cTn id="72" fill="hold">
                            <p:stCondLst>
                              <p:cond delay="8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28" grpId="0"/>
      <p:bldP spid="29" grpId="0"/>
      <p:bldP spid="15" grpId="0"/>
      <p:bldP spid="22" grpId="0"/>
      <p:bldP spid="16"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a:solidFill>
                  <a:srgbClr val="002060"/>
                </a:solidFill>
                <a:latin typeface="+mj-lt"/>
                <a:ea typeface="+mj-ea"/>
                <a:cs typeface="+mj-cs"/>
              </a:rPr>
              <a:t>Key principles of executive level strategic decision making</a:t>
            </a:r>
          </a:p>
        </p:txBody>
      </p:sp>
      <p:sp>
        <p:nvSpPr>
          <p:cNvPr id="5" name="TextBox 4"/>
          <p:cNvSpPr txBox="1"/>
          <p:nvPr/>
        </p:nvSpPr>
        <p:spPr>
          <a:xfrm>
            <a:off x="642910" y="1556792"/>
            <a:ext cx="8143932" cy="5355312"/>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85% of the basis of executive decision making is soft and tacit information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Skim – headlines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Maximum focus at the start of a report – the first page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80:20 – Pareto – the Critical / Key issues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Fast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Decisive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Right more than wrong</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High value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Intuitive</a:t>
            </a:r>
          </a:p>
          <a:p>
            <a:pPr marL="342900" indent="-342900">
              <a:buClr>
                <a:schemeClr val="tx2"/>
              </a:buClr>
              <a:buFont typeface="+mj-lt"/>
              <a:buAutoNum type="arabicPeriod"/>
            </a:pPr>
            <a:endParaRPr lang="en-US" dirty="0" smtClean="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31</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1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1000"/>
                                        <p:tgtEl>
                                          <p:spTgt spid="5">
                                            <p:txEl>
                                              <p:pRg st="16" end="16"/>
                                            </p:txEl>
                                          </p:spTgt>
                                        </p:tgtEl>
                                      </p:cBhvr>
                                    </p:animEffect>
                                  </p:childTnLst>
                                </p:cTn>
                              </p:par>
                            </p:childTnLst>
                          </p:cTn>
                        </p:par>
                        <p:par>
                          <p:cTn id="40" fill="hold">
                            <p:stCondLst>
                              <p:cond delay="9000"/>
                            </p:stCondLst>
                            <p:childTnLst>
                              <p:par>
                                <p:cTn id="41" presetID="2" presetClass="entr" presetSubtype="3"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1" name="Picture 3"/>
          <p:cNvPicPr>
            <a:picLocks noChangeAspect="1" noChangeArrowheads="1"/>
          </p:cNvPicPr>
          <p:nvPr/>
        </p:nvPicPr>
        <p:blipFill>
          <a:blip r:embed="rId3" cstate="print"/>
          <a:srcRect/>
          <a:stretch>
            <a:fillRect/>
          </a:stretch>
        </p:blipFill>
        <p:spPr bwMode="auto">
          <a:xfrm>
            <a:off x="0" y="1714488"/>
            <a:ext cx="9179054" cy="5143512"/>
          </a:xfrm>
          <a:prstGeom prst="rect">
            <a:avLst/>
          </a:prstGeom>
          <a:noFill/>
          <a:ln w="9525">
            <a:noFill/>
            <a:miter lim="800000"/>
            <a:headEnd/>
            <a:tailEnd/>
          </a:ln>
        </p:spPr>
      </p:pic>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Critical principle – constraint and opportunity -- cognitive span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Drill down</a:t>
            </a:r>
          </a:p>
          <a:p>
            <a:r>
              <a:rPr lang="en-ZA" sz="2400" b="1" dirty="0" smtClean="0">
                <a:solidFill>
                  <a:srgbClr val="002060"/>
                </a:solidFill>
              </a:rPr>
              <a:t>A function of the content</a:t>
            </a:r>
          </a:p>
        </p:txBody>
      </p:sp>
      <p:pic>
        <p:nvPicPr>
          <p:cNvPr id="294914" name="Picture 2"/>
          <p:cNvPicPr>
            <a:picLocks noChangeAspect="1" noChangeArrowheads="1"/>
          </p:cNvPicPr>
          <p:nvPr/>
        </p:nvPicPr>
        <p:blipFill>
          <a:blip r:embed="rId3" cstate="print"/>
          <a:srcRect/>
          <a:stretch>
            <a:fillRect/>
          </a:stretch>
        </p:blipFill>
        <p:spPr bwMode="auto">
          <a:xfrm>
            <a:off x="0" y="1712304"/>
            <a:ext cx="9139887" cy="4605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nvGraphicFramePr>
        <p:xfrm>
          <a:off x="-38100" y="1500174"/>
          <a:ext cx="9182100" cy="5357826"/>
        </p:xfrm>
        <a:graphic>
          <a:graphicData uri="http://schemas.openxmlformats.org/drawingml/2006/chart">
            <c:chart xmlns:c="http://schemas.openxmlformats.org/drawingml/2006/chart" xmlns:r="http://schemas.openxmlformats.org/officeDocument/2006/relationships" r:id="rId3"/>
          </a:graphicData>
        </a:graphic>
      </p:graphicFrame>
      <p:sp>
        <p:nvSpPr>
          <p:cNvPr id="57347"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a:solidFill>
                  <a:schemeClr val="tx2"/>
                </a:solidFill>
                <a:latin typeface="Verdana" pitchFamily="34" charset="0"/>
              </a:rPr>
              <a:t>Longevity of the scenarios</a:t>
            </a:r>
            <a:endParaRPr lang="en-US" sz="2400" b="1" dirty="0">
              <a:solidFill>
                <a:schemeClr val="tx2"/>
              </a:solidFill>
              <a:latin typeface="Verdana" pitchFamily="34" charset="0"/>
            </a:endParaRPr>
          </a:p>
        </p:txBody>
      </p:sp>
      <p:sp>
        <p:nvSpPr>
          <p:cNvPr id="8" name="Oval 7"/>
          <p:cNvSpPr/>
          <p:nvPr/>
        </p:nvSpPr>
        <p:spPr>
          <a:xfrm>
            <a:off x="4357688" y="4071938"/>
            <a:ext cx="2857500" cy="8572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ZA" dirty="0"/>
              <a:t>Mapping within current constrains</a:t>
            </a:r>
            <a:endParaRPr lang="en-US" dirty="0"/>
          </a:p>
        </p:txBody>
      </p:sp>
      <p:sp>
        <p:nvSpPr>
          <p:cNvPr id="10" name="Oval 9"/>
          <p:cNvSpPr/>
          <p:nvPr/>
        </p:nvSpPr>
        <p:spPr>
          <a:xfrm>
            <a:off x="4286250" y="1500188"/>
            <a:ext cx="2857500" cy="8572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ZA" dirty="0"/>
              <a:t>Formal best practice data engineering</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Cubic business model</a:t>
            </a:r>
          </a:p>
          <a:p>
            <a:r>
              <a:rPr lang="en-ZA" sz="2400" b="1" dirty="0" smtClean="0">
                <a:solidFill>
                  <a:srgbClr val="002060"/>
                </a:solidFill>
              </a:rPr>
              <a:t>A logical taxonomic construct</a:t>
            </a:r>
          </a:p>
        </p:txBody>
      </p:sp>
      <p:sp>
        <p:nvSpPr>
          <p:cNvPr id="8" name="TextBox 7"/>
          <p:cNvSpPr txBox="1"/>
          <p:nvPr/>
        </p:nvSpPr>
        <p:spPr>
          <a:xfrm>
            <a:off x="500034" y="1502688"/>
            <a:ext cx="7000924" cy="5355312"/>
          </a:xfrm>
          <a:prstGeom prst="rect">
            <a:avLst/>
          </a:prstGeom>
          <a:noFill/>
        </p:spPr>
        <p:txBody>
          <a:bodyPr wrap="square" rtlCol="0">
            <a:spAutoFit/>
          </a:bodyPr>
          <a:lstStyle/>
          <a:p>
            <a:pPr>
              <a:buFont typeface="Wingdings" pitchFamily="2" charset="2"/>
              <a:buChar char="Ø"/>
            </a:pPr>
            <a:r>
              <a:rPr lang="en-ZA" dirty="0" smtClean="0">
                <a:solidFill>
                  <a:srgbClr val="002060"/>
                </a:solidFill>
              </a:rPr>
              <a:t>Every organization has a location logical dimension – where we do what we do</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and a functional logical dimension – what we do</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These can be plotted on a matrix of function versus location </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This is fundamental to the design of a chart of accounts and all other logical components that define the business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There are multiple further dimensions including income, expenditure, personnel, machines, products, etc</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Each of these should be described by a fundamental precision strategic taxonomy</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This model in the general ledger provides a critical </a:t>
            </a:r>
            <a:r>
              <a:rPr lang="en-ZA" dirty="0" err="1" smtClean="0">
                <a:solidFill>
                  <a:srgbClr val="002060"/>
                </a:solidFill>
              </a:rPr>
              <a:t>elment</a:t>
            </a:r>
            <a:r>
              <a:rPr lang="en-ZA" dirty="0" smtClean="0">
                <a:solidFill>
                  <a:srgbClr val="002060"/>
                </a:solidFill>
              </a:rPr>
              <a:t> of integration</a:t>
            </a:r>
            <a:endParaRPr lang="en-US" dirty="0">
              <a:solidFill>
                <a:srgbClr val="002060"/>
              </a:solidFill>
            </a:endParaRPr>
          </a:p>
        </p:txBody>
      </p:sp>
      <p:pic>
        <p:nvPicPr>
          <p:cNvPr id="6" name="Picture 2"/>
          <p:cNvPicPr>
            <a:picLocks noChangeAspect="1" noChangeArrowheads="1"/>
          </p:cNvPicPr>
          <p:nvPr/>
        </p:nvPicPr>
        <p:blipFill>
          <a:blip r:embed="rId3" cstate="print"/>
          <a:srcRect/>
          <a:stretch>
            <a:fillRect/>
          </a:stretch>
        </p:blipFill>
        <p:spPr bwMode="auto">
          <a:xfrm>
            <a:off x="6786578" y="1571612"/>
            <a:ext cx="2146554" cy="14285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1000"/>
                                        <p:tgtEl>
                                          <p:spTgt spid="8">
                                            <p:txEl>
                                              <p:pRg st="4" end="4"/>
                                            </p:txEl>
                                          </p:spTgt>
                                        </p:tgtEl>
                                      </p:cBhvr>
                                    </p:animEffect>
                                  </p:childTnLst>
                                </p:cTn>
                              </p:par>
                            </p:childTnLst>
                          </p:cTn>
                        </p:par>
                        <p:par>
                          <p:cTn id="24" fill="hold">
                            <p:stCondLst>
                              <p:cond delay="7000"/>
                            </p:stCondLst>
                            <p:childTnLst>
                              <p:par>
                                <p:cTn id="25" presetID="10" presetClass="entr" presetSubtype="0" fill="hold"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1000"/>
                                        <p:tgtEl>
                                          <p:spTgt spid="8">
                                            <p:txEl>
                                              <p:pRg st="6" end="6"/>
                                            </p:txEl>
                                          </p:spTgt>
                                        </p:tgtEl>
                                      </p:cBhvr>
                                    </p:animEffect>
                                  </p:childTnLst>
                                </p:cTn>
                              </p:par>
                            </p:childTnLst>
                          </p:cTn>
                        </p:par>
                        <p:par>
                          <p:cTn id="28" fill="hold">
                            <p:stCondLst>
                              <p:cond delay="8000"/>
                            </p:stCondLst>
                            <p:childTnLst>
                              <p:par>
                                <p:cTn id="29" presetID="10" presetClass="entr" presetSubtype="0" fill="hold" nodeType="after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1000"/>
                                        <p:tgtEl>
                                          <p:spTgt spid="8">
                                            <p:txEl>
                                              <p:pRg st="8" end="8"/>
                                            </p:txEl>
                                          </p:spTgt>
                                        </p:tgtEl>
                                      </p:cBhvr>
                                    </p:animEffect>
                                  </p:childTnLst>
                                </p:cTn>
                              </p:par>
                            </p:childTnLst>
                          </p:cTn>
                        </p:par>
                        <p:par>
                          <p:cTn id="32" fill="hold">
                            <p:stCondLst>
                              <p:cond delay="9000"/>
                            </p:stCondLst>
                            <p:childTnLst>
                              <p:par>
                                <p:cTn id="33" presetID="10" presetClass="entr" presetSubtype="0" fill="hold" nodeType="after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1000"/>
                                        <p:tgtEl>
                                          <p:spTgt spid="8">
                                            <p:txEl>
                                              <p:pRg st="10" end="10"/>
                                            </p:txEl>
                                          </p:spTgt>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animEffect transition="in" filter="fade">
                                      <p:cBhvr>
                                        <p:cTn id="39" dur="1000"/>
                                        <p:tgtEl>
                                          <p:spTgt spid="8">
                                            <p:txEl>
                                              <p:pRg st="12" end="12"/>
                                            </p:txEl>
                                          </p:spTgt>
                                        </p:tgtEl>
                                      </p:cBhvr>
                                    </p:animEffect>
                                  </p:childTnLst>
                                </p:cTn>
                              </p:par>
                            </p:childTnLst>
                          </p:cTn>
                        </p:par>
                        <p:par>
                          <p:cTn id="40" fill="hold">
                            <p:stCondLst>
                              <p:cond delay="11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3571868" y="2500306"/>
            <a:ext cx="2647950" cy="26479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Cubic business model concept</a:t>
            </a:r>
          </a:p>
          <a:p>
            <a:r>
              <a:rPr lang="en-ZA" sz="2400" b="1" dirty="0" smtClean="0">
                <a:solidFill>
                  <a:schemeClr val="tx2"/>
                </a:solidFill>
                <a:latin typeface="Verdana" pitchFamily="34" charset="0"/>
              </a:rPr>
              <a:t>GL or costing module</a:t>
            </a:r>
            <a:endParaRPr lang="en-ZA" sz="2400" b="1" dirty="0">
              <a:solidFill>
                <a:schemeClr val="tx2"/>
              </a:solidFill>
              <a:latin typeface="Verdana" pitchFamily="34" charset="0"/>
            </a:endParaRPr>
          </a:p>
        </p:txBody>
      </p:sp>
      <p:sp>
        <p:nvSpPr>
          <p:cNvPr id="5" name="Right Arrow 4"/>
          <p:cNvSpPr/>
          <p:nvPr/>
        </p:nvSpPr>
        <p:spPr>
          <a:xfrm>
            <a:off x="642910" y="3643314"/>
            <a:ext cx="342902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4464845" y="4893480"/>
            <a:ext cx="1000130"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472" y="2643182"/>
            <a:ext cx="4572000" cy="646331"/>
          </a:xfrm>
          <a:prstGeom prst="rect">
            <a:avLst/>
          </a:prstGeom>
        </p:spPr>
        <p:txBody>
          <a:bodyPr>
            <a:spAutoFit/>
          </a:bodyPr>
          <a:lstStyle/>
          <a:p>
            <a:r>
              <a:rPr lang="en-US" b="1" dirty="0" smtClean="0">
                <a:solidFill>
                  <a:srgbClr val="150C8E"/>
                </a:solidFill>
              </a:rPr>
              <a:t>FUNCTIONAL AXIS</a:t>
            </a:r>
          </a:p>
          <a:p>
            <a:r>
              <a:rPr lang="en-US" b="1" dirty="0" smtClean="0">
                <a:solidFill>
                  <a:srgbClr val="150C8E"/>
                </a:solidFill>
              </a:rPr>
              <a:t>What We Do</a:t>
            </a:r>
            <a:endParaRPr lang="en-US" b="1" dirty="0">
              <a:solidFill>
                <a:srgbClr val="150C8E"/>
              </a:solidFill>
            </a:endParaRPr>
          </a:p>
        </p:txBody>
      </p:sp>
      <p:sp>
        <p:nvSpPr>
          <p:cNvPr id="8" name="Rectangle 7"/>
          <p:cNvSpPr/>
          <p:nvPr/>
        </p:nvSpPr>
        <p:spPr>
          <a:xfrm>
            <a:off x="2571736" y="5643578"/>
            <a:ext cx="4572000" cy="646331"/>
          </a:xfrm>
          <a:prstGeom prst="rect">
            <a:avLst/>
          </a:prstGeom>
        </p:spPr>
        <p:txBody>
          <a:bodyPr>
            <a:spAutoFit/>
          </a:bodyPr>
          <a:lstStyle/>
          <a:p>
            <a:pPr algn="ctr"/>
            <a:r>
              <a:rPr lang="en-US" b="1" dirty="0" smtClean="0">
                <a:solidFill>
                  <a:srgbClr val="150C8E"/>
                </a:solidFill>
              </a:rPr>
              <a:t>LOCATION AXIS</a:t>
            </a:r>
          </a:p>
          <a:p>
            <a:pPr algn="ctr"/>
            <a:r>
              <a:rPr lang="en-US" b="1" dirty="0" smtClean="0">
                <a:solidFill>
                  <a:srgbClr val="150C8E"/>
                </a:solidFill>
              </a:rPr>
              <a:t>Where We Do What We Do</a:t>
            </a:r>
            <a:endParaRPr lang="en-US" b="1"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Financial cube</a:t>
            </a:r>
          </a:p>
          <a:p>
            <a:r>
              <a:rPr lang="en-ZA" sz="2400" b="1" dirty="0" smtClean="0">
                <a:solidFill>
                  <a:srgbClr val="002060"/>
                </a:solidFill>
              </a:rPr>
              <a:t>Essence of integration</a:t>
            </a:r>
          </a:p>
          <a:p>
            <a:r>
              <a:rPr lang="en-ZA" sz="2400" b="1" dirty="0" smtClean="0">
                <a:solidFill>
                  <a:srgbClr val="002060"/>
                </a:solidFill>
              </a:rPr>
              <a:t>Well over 1,000 hours R&amp;D</a:t>
            </a:r>
          </a:p>
        </p:txBody>
      </p:sp>
      <p:sp>
        <p:nvSpPr>
          <p:cNvPr id="6" name="Rectangle 5"/>
          <p:cNvSpPr/>
          <p:nvPr/>
        </p:nvSpPr>
        <p:spPr>
          <a:xfrm>
            <a:off x="1643043" y="2786058"/>
            <a:ext cx="3388572" cy="300039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43042" y="5929330"/>
            <a:ext cx="3357586" cy="369332"/>
          </a:xfrm>
          <a:prstGeom prst="rect">
            <a:avLst/>
          </a:prstGeom>
          <a:noFill/>
        </p:spPr>
        <p:txBody>
          <a:bodyPr wrap="square" rtlCol="0">
            <a:spAutoFit/>
          </a:bodyPr>
          <a:lstStyle/>
          <a:p>
            <a:pPr algn="ctr"/>
            <a:r>
              <a:rPr lang="en-ZA" dirty="0" smtClean="0"/>
              <a:t>Location</a:t>
            </a:r>
            <a:endParaRPr lang="en-US" dirty="0"/>
          </a:p>
        </p:txBody>
      </p:sp>
      <p:sp>
        <p:nvSpPr>
          <p:cNvPr id="27" name="TextBox 26"/>
          <p:cNvSpPr txBox="1"/>
          <p:nvPr/>
        </p:nvSpPr>
        <p:spPr>
          <a:xfrm rot="16200000">
            <a:off x="-315432" y="4101590"/>
            <a:ext cx="3143272" cy="369332"/>
          </a:xfrm>
          <a:prstGeom prst="rect">
            <a:avLst/>
          </a:prstGeom>
          <a:noFill/>
        </p:spPr>
        <p:txBody>
          <a:bodyPr wrap="square" rtlCol="0">
            <a:spAutoFit/>
          </a:bodyPr>
          <a:lstStyle/>
          <a:p>
            <a:pPr algn="ctr"/>
            <a:r>
              <a:rPr lang="en-ZA" dirty="0" smtClean="0"/>
              <a:t>Function</a:t>
            </a:r>
            <a:endParaRPr lang="en-US" dirty="0"/>
          </a:p>
        </p:txBody>
      </p:sp>
      <p:cxnSp>
        <p:nvCxnSpPr>
          <p:cNvPr id="15" name="Straight Connector 14"/>
          <p:cNvCxnSpPr/>
          <p:nvPr/>
        </p:nvCxnSpPr>
        <p:spPr>
          <a:xfrm flipV="1">
            <a:off x="1643042" y="1571612"/>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000628" y="1571612"/>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000628" y="4572008"/>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786446" y="3071810"/>
            <a:ext cx="3000396"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29058" y="1571612"/>
            <a:ext cx="3357586"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3042" y="3143248"/>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43042" y="342900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43042" y="371475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43042" y="4000504"/>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43042" y="4286256"/>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43042" y="450057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43042" y="478632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643042" y="5000636"/>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43042" y="521495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43042" y="550070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0003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85722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1441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57160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92879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357422"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714612"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143240"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9887771">
            <a:off x="5077963" y="5297060"/>
            <a:ext cx="2531195" cy="369332"/>
          </a:xfrm>
          <a:prstGeom prst="rect">
            <a:avLst/>
          </a:prstGeom>
          <a:noFill/>
        </p:spPr>
        <p:txBody>
          <a:bodyPr wrap="square" rtlCol="0">
            <a:spAutoFit/>
          </a:bodyPr>
          <a:lstStyle/>
          <a:p>
            <a:pPr algn="ctr"/>
            <a:r>
              <a:rPr lang="en-ZA" dirty="0" smtClean="0"/>
              <a:t>Accounts</a:t>
            </a:r>
            <a:endParaRPr lang="en-US" dirty="0"/>
          </a:p>
        </p:txBody>
      </p:sp>
      <p:cxnSp>
        <p:nvCxnSpPr>
          <p:cNvPr id="55" name="Straight Connector 54"/>
          <p:cNvCxnSpPr/>
          <p:nvPr/>
        </p:nvCxnSpPr>
        <p:spPr>
          <a:xfrm flipV="1">
            <a:off x="3286116" y="2857496"/>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286116" y="2571744"/>
            <a:ext cx="1857388" cy="1500198"/>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3107521" y="2536025"/>
            <a:ext cx="1714512" cy="1357322"/>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2786050" y="2786058"/>
            <a:ext cx="1785950" cy="785818"/>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2500298" y="3071810"/>
            <a:ext cx="1785950" cy="21431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rot="19887771">
            <a:off x="4944041" y="2042300"/>
            <a:ext cx="3559820" cy="369332"/>
          </a:xfrm>
          <a:prstGeom prst="rect">
            <a:avLst/>
          </a:prstGeom>
          <a:noFill/>
        </p:spPr>
        <p:txBody>
          <a:bodyPr wrap="square" rtlCol="0">
            <a:spAutoFit/>
          </a:bodyPr>
          <a:lstStyle/>
          <a:p>
            <a:pPr algn="ctr"/>
            <a:r>
              <a:rPr lang="en-ZA" dirty="0" smtClean="0">
                <a:solidFill>
                  <a:srgbClr val="002060"/>
                </a:solidFill>
              </a:rPr>
              <a:t>Accounts -- financial</a:t>
            </a:r>
            <a:endParaRPr lang="en-US" dirty="0">
              <a:solidFill>
                <a:srgbClr val="002060"/>
              </a:solidFill>
            </a:endParaRPr>
          </a:p>
        </p:txBody>
      </p:sp>
      <p:sp>
        <p:nvSpPr>
          <p:cNvPr id="65" name="TextBox 64"/>
          <p:cNvSpPr txBox="1"/>
          <p:nvPr/>
        </p:nvSpPr>
        <p:spPr>
          <a:xfrm rot="19268580">
            <a:off x="4336359" y="1967568"/>
            <a:ext cx="2531195" cy="369332"/>
          </a:xfrm>
          <a:prstGeom prst="rect">
            <a:avLst/>
          </a:prstGeom>
          <a:noFill/>
        </p:spPr>
        <p:txBody>
          <a:bodyPr wrap="square" rtlCol="0">
            <a:spAutoFit/>
          </a:bodyPr>
          <a:lstStyle/>
          <a:p>
            <a:pPr algn="ctr"/>
            <a:r>
              <a:rPr lang="en-ZA" dirty="0" smtClean="0">
                <a:solidFill>
                  <a:srgbClr val="00B050"/>
                </a:solidFill>
              </a:rPr>
              <a:t>Assets</a:t>
            </a:r>
            <a:endParaRPr lang="en-US" dirty="0">
              <a:solidFill>
                <a:srgbClr val="00B050"/>
              </a:solidFill>
            </a:endParaRPr>
          </a:p>
        </p:txBody>
      </p:sp>
      <p:sp>
        <p:nvSpPr>
          <p:cNvPr id="66" name="TextBox 65"/>
          <p:cNvSpPr txBox="1"/>
          <p:nvPr/>
        </p:nvSpPr>
        <p:spPr>
          <a:xfrm rot="18435339">
            <a:off x="3719478" y="1720263"/>
            <a:ext cx="2531195" cy="369332"/>
          </a:xfrm>
          <a:prstGeom prst="rect">
            <a:avLst/>
          </a:prstGeom>
          <a:noFill/>
        </p:spPr>
        <p:txBody>
          <a:bodyPr wrap="square" rtlCol="0">
            <a:spAutoFit/>
          </a:bodyPr>
          <a:lstStyle/>
          <a:p>
            <a:pPr algn="ctr"/>
            <a:r>
              <a:rPr lang="en-ZA" dirty="0" smtClean="0">
                <a:solidFill>
                  <a:srgbClr val="C00000"/>
                </a:solidFill>
              </a:rPr>
              <a:t>Products</a:t>
            </a:r>
            <a:endParaRPr lang="en-US" dirty="0">
              <a:solidFill>
                <a:srgbClr val="C00000"/>
              </a:solidFill>
            </a:endParaRPr>
          </a:p>
        </p:txBody>
      </p:sp>
      <p:sp>
        <p:nvSpPr>
          <p:cNvPr id="67" name="TextBox 66"/>
          <p:cNvSpPr txBox="1"/>
          <p:nvPr/>
        </p:nvSpPr>
        <p:spPr>
          <a:xfrm rot="17651738">
            <a:off x="3064861" y="1545478"/>
            <a:ext cx="2531195" cy="369332"/>
          </a:xfrm>
          <a:prstGeom prst="rect">
            <a:avLst/>
          </a:prstGeom>
          <a:noFill/>
        </p:spPr>
        <p:txBody>
          <a:bodyPr wrap="square" rtlCol="0">
            <a:spAutoFit/>
          </a:bodyPr>
          <a:lstStyle/>
          <a:p>
            <a:pPr algn="ctr"/>
            <a:r>
              <a:rPr lang="en-ZA" dirty="0" smtClean="0">
                <a:solidFill>
                  <a:srgbClr val="FFC000"/>
                </a:solidFill>
              </a:rPr>
              <a:t>People</a:t>
            </a:r>
            <a:endParaRPr lang="en-US" dirty="0">
              <a:solidFill>
                <a:srgbClr val="FFC000"/>
              </a:solidFill>
            </a:endParaRPr>
          </a:p>
        </p:txBody>
      </p:sp>
      <p:sp>
        <p:nvSpPr>
          <p:cNvPr id="68" name="TextBox 67"/>
          <p:cNvSpPr txBox="1"/>
          <p:nvPr/>
        </p:nvSpPr>
        <p:spPr>
          <a:xfrm rot="16621989">
            <a:off x="2287320" y="1451185"/>
            <a:ext cx="2531195" cy="369332"/>
          </a:xfrm>
          <a:prstGeom prst="rect">
            <a:avLst/>
          </a:prstGeom>
          <a:noFill/>
        </p:spPr>
        <p:txBody>
          <a:bodyPr wrap="square" rtlCol="0">
            <a:spAutoFit/>
          </a:bodyPr>
          <a:lstStyle/>
          <a:p>
            <a:pPr algn="ctr"/>
            <a:r>
              <a:rPr lang="en-ZA" dirty="0" smtClean="0">
                <a:solidFill>
                  <a:srgbClr val="00B0F0"/>
                </a:solidFill>
              </a:rPr>
              <a:t>Projects</a:t>
            </a:r>
            <a:endParaRPr lang="en-US" dirty="0">
              <a:solidFill>
                <a:srgbClr val="00B0F0"/>
              </a:solidFill>
            </a:endParaRPr>
          </a:p>
        </p:txBody>
      </p:sp>
      <p:sp>
        <p:nvSpPr>
          <p:cNvPr id="69" name="Rectangle 68"/>
          <p:cNvSpPr/>
          <p:nvPr/>
        </p:nvSpPr>
        <p:spPr>
          <a:xfrm>
            <a:off x="3071802" y="4000504"/>
            <a:ext cx="35719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rot="16200000" flipV="1">
            <a:off x="2321703" y="3107529"/>
            <a:ext cx="1785950" cy="142876"/>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5917815">
            <a:off x="2085434" y="1547000"/>
            <a:ext cx="1927350" cy="369332"/>
          </a:xfrm>
          <a:prstGeom prst="rect">
            <a:avLst/>
          </a:prstGeom>
          <a:noFill/>
        </p:spPr>
        <p:txBody>
          <a:bodyPr wrap="square" rtlCol="0">
            <a:spAutoFit/>
          </a:bodyPr>
          <a:lstStyle/>
          <a:p>
            <a:pPr algn="ctr"/>
            <a:r>
              <a:rPr lang="en-ZA" dirty="0" smtClean="0">
                <a:solidFill>
                  <a:srgbClr val="7030A0"/>
                </a:solidFill>
              </a:rPr>
              <a:t>etc</a:t>
            </a:r>
            <a:endParaRPr lang="en-US"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6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8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par>
                          <p:cTn id="52" fill="hold">
                            <p:stCondLst>
                              <p:cond delay="10500"/>
                            </p:stCondLst>
                            <p:childTnLst>
                              <p:par>
                                <p:cTn id="53" presetID="10" presetClass="entr" presetSubtype="0"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11000"/>
                            </p:stCondLst>
                            <p:childTnLst>
                              <p:par>
                                <p:cTn id="57" presetID="10"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par>
                          <p:cTn id="60" fill="hold">
                            <p:stCondLst>
                              <p:cond delay="115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p:stCondLst>
                              <p:cond delay="12000"/>
                            </p:stCondLst>
                            <p:childTnLst>
                              <p:par>
                                <p:cTn id="65" presetID="10"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par>
                          <p:cTn id="68" fill="hold">
                            <p:stCondLst>
                              <p:cond delay="12500"/>
                            </p:stCondLst>
                            <p:childTnLst>
                              <p:par>
                                <p:cTn id="69" presetID="10" presetClass="entr" presetSubtype="0" fill="hold"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par>
                          <p:cTn id="72" fill="hold">
                            <p:stCondLst>
                              <p:cond delay="13000"/>
                            </p:stCondLst>
                            <p:childTnLst>
                              <p:par>
                                <p:cTn id="73" presetID="10" presetClass="entr" presetSubtype="0" fill="hold"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4000"/>
                            </p:stCondLst>
                            <p:childTnLst>
                              <p:par>
                                <p:cTn id="81" presetID="10" presetClass="entr" presetSubtype="0"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par>
                          <p:cTn id="84" fill="hold">
                            <p:stCondLst>
                              <p:cond delay="14500"/>
                            </p:stCondLst>
                            <p:childTnLst>
                              <p:par>
                                <p:cTn id="85" presetID="10" presetClass="entr" presetSubtype="0" fill="hold"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par>
                          <p:cTn id="88" fill="hold">
                            <p:stCondLst>
                              <p:cond delay="15000"/>
                            </p:stCondLst>
                            <p:childTnLst>
                              <p:par>
                                <p:cTn id="89" presetID="10" presetClass="entr" presetSubtype="0" fill="hold"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500"/>
                                        <p:tgtEl>
                                          <p:spTgt spid="45"/>
                                        </p:tgtEl>
                                      </p:cBhvr>
                                    </p:animEffect>
                                  </p:childTnLst>
                                </p:cTn>
                              </p:par>
                            </p:childTnLst>
                          </p:cTn>
                        </p:par>
                        <p:par>
                          <p:cTn id="92" fill="hold">
                            <p:stCondLst>
                              <p:cond delay="15500"/>
                            </p:stCondLst>
                            <p:childTnLst>
                              <p:par>
                                <p:cTn id="93" presetID="10" presetClass="entr" presetSubtype="0"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childTnLst>
                          </p:cTn>
                        </p:par>
                        <p:par>
                          <p:cTn id="96" fill="hold">
                            <p:stCondLst>
                              <p:cond delay="16000"/>
                            </p:stCondLst>
                            <p:childTnLst>
                              <p:par>
                                <p:cTn id="97" presetID="10" presetClass="entr" presetSubtype="0" fill="hold" nodeType="after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500"/>
                                        <p:tgtEl>
                                          <p:spTgt spid="47"/>
                                        </p:tgtEl>
                                      </p:cBhvr>
                                    </p:animEffect>
                                  </p:childTnLst>
                                </p:cTn>
                              </p:par>
                            </p:childTnLst>
                          </p:cTn>
                        </p:par>
                        <p:par>
                          <p:cTn id="100" fill="hold">
                            <p:stCondLst>
                              <p:cond delay="16500"/>
                            </p:stCondLst>
                            <p:childTnLst>
                              <p:par>
                                <p:cTn id="101" presetID="10" presetClass="entr" presetSubtype="0"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childTnLst>
                          </p:cTn>
                        </p:par>
                        <p:par>
                          <p:cTn id="104" fill="hold">
                            <p:stCondLst>
                              <p:cond delay="17000"/>
                            </p:stCondLst>
                            <p:childTnLst>
                              <p:par>
                                <p:cTn id="105" presetID="10" presetClass="entr" presetSubtype="0" fill="hold" nodeType="after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17500"/>
                            </p:stCondLst>
                            <p:childTnLst>
                              <p:par>
                                <p:cTn id="109" presetID="10" presetClass="entr" presetSubtype="0" fill="hold" nodeType="after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500"/>
                                        <p:tgtEl>
                                          <p:spTgt spid="50"/>
                                        </p:tgtEl>
                                      </p:cBhvr>
                                    </p:animEffect>
                                  </p:childTnLst>
                                </p:cTn>
                              </p:par>
                            </p:childTnLst>
                          </p:cTn>
                        </p:par>
                        <p:par>
                          <p:cTn id="112" fill="hold">
                            <p:stCondLst>
                              <p:cond delay="18000"/>
                            </p:stCondLst>
                            <p:childTnLst>
                              <p:par>
                                <p:cTn id="113" presetID="10" presetClass="entr" presetSubtype="0" fill="hold" nodeType="after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childTnLst>
                          </p:cTn>
                        </p:par>
                        <p:par>
                          <p:cTn id="116" fill="hold">
                            <p:stCondLst>
                              <p:cond delay="18500"/>
                            </p:stCondLst>
                            <p:childTnLst>
                              <p:par>
                                <p:cTn id="117" presetID="10" presetClass="entr" presetSubtype="0" fill="hold" nodeType="after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500"/>
                                        <p:tgtEl>
                                          <p:spTgt spid="52"/>
                                        </p:tgtEl>
                                      </p:cBhvr>
                                    </p:animEffect>
                                  </p:childTnLst>
                                </p:cTn>
                              </p:par>
                            </p:childTnLst>
                          </p:cTn>
                        </p:par>
                        <p:par>
                          <p:cTn id="120" fill="hold">
                            <p:stCondLst>
                              <p:cond delay="19000"/>
                            </p:stCondLst>
                            <p:childTnLst>
                              <p:par>
                                <p:cTn id="121" presetID="10" presetClass="entr" presetSubtype="0" fill="hold" nodeType="after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19500"/>
                            </p:stCondLst>
                            <p:childTnLst>
                              <p:par>
                                <p:cTn id="125" presetID="10" presetClass="entr" presetSubtype="0" fill="hold" nodeType="after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500"/>
                                        <p:tgtEl>
                                          <p:spTgt spid="64"/>
                                        </p:tgtEl>
                                      </p:cBhvr>
                                    </p:animEffect>
                                  </p:childTnLst>
                                </p:cTn>
                              </p:par>
                            </p:childTnLst>
                          </p:cTn>
                        </p:par>
                        <p:par>
                          <p:cTn id="131" fill="hold">
                            <p:stCondLst>
                              <p:cond delay="20000"/>
                            </p:stCondLst>
                            <p:childTnLst>
                              <p:par>
                                <p:cTn id="132" presetID="10" presetClass="entr" presetSubtype="0" fill="hold" nodeType="after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fade">
                                      <p:cBhvr>
                                        <p:cTn id="137" dur="500"/>
                                        <p:tgtEl>
                                          <p:spTgt spid="65"/>
                                        </p:tgtEl>
                                      </p:cBhvr>
                                    </p:animEffect>
                                  </p:childTnLst>
                                </p:cTn>
                              </p:par>
                            </p:childTnLst>
                          </p:cTn>
                        </p:par>
                        <p:par>
                          <p:cTn id="138" fill="hold">
                            <p:stCondLst>
                              <p:cond delay="20500"/>
                            </p:stCondLst>
                            <p:childTnLst>
                              <p:par>
                                <p:cTn id="139" presetID="10" presetClass="entr" presetSubtype="0" fill="hold" nodeType="afterEffect">
                                  <p:stCondLst>
                                    <p:cond delay="0"/>
                                  </p:stCondLst>
                                  <p:childTnLst>
                                    <p:set>
                                      <p:cBhvr>
                                        <p:cTn id="140" dur="1" fill="hold">
                                          <p:stCondLst>
                                            <p:cond delay="0"/>
                                          </p:stCondLst>
                                        </p:cTn>
                                        <p:tgtEl>
                                          <p:spTgt spid="58"/>
                                        </p:tgtEl>
                                        <p:attrNameLst>
                                          <p:attrName>style.visibility</p:attrName>
                                        </p:attrNameLst>
                                      </p:cBhvr>
                                      <p:to>
                                        <p:strVal val="visible"/>
                                      </p:to>
                                    </p:set>
                                    <p:animEffect transition="in" filter="fade">
                                      <p:cBhvr>
                                        <p:cTn id="141" dur="500"/>
                                        <p:tgtEl>
                                          <p:spTgt spid="5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500"/>
                                        <p:tgtEl>
                                          <p:spTgt spid="66"/>
                                        </p:tgtEl>
                                      </p:cBhvr>
                                    </p:animEffect>
                                  </p:childTnLst>
                                </p:cTn>
                              </p:par>
                            </p:childTnLst>
                          </p:cTn>
                        </p:par>
                        <p:par>
                          <p:cTn id="145" fill="hold">
                            <p:stCondLst>
                              <p:cond delay="21000"/>
                            </p:stCondLst>
                            <p:childTnLst>
                              <p:par>
                                <p:cTn id="146" presetID="10" presetClass="entr" presetSubtype="0" fill="hold" nodeType="afterEffect">
                                  <p:stCondLst>
                                    <p:cond delay="0"/>
                                  </p:stCondLst>
                                  <p:childTnLst>
                                    <p:set>
                                      <p:cBhvr>
                                        <p:cTn id="147" dur="1" fill="hold">
                                          <p:stCondLst>
                                            <p:cond delay="0"/>
                                          </p:stCondLst>
                                        </p:cTn>
                                        <p:tgtEl>
                                          <p:spTgt spid="60"/>
                                        </p:tgtEl>
                                        <p:attrNameLst>
                                          <p:attrName>style.visibility</p:attrName>
                                        </p:attrNameLst>
                                      </p:cBhvr>
                                      <p:to>
                                        <p:strVal val="visible"/>
                                      </p:to>
                                    </p:set>
                                    <p:animEffect transition="in" filter="fade">
                                      <p:cBhvr>
                                        <p:cTn id="148" dur="500"/>
                                        <p:tgtEl>
                                          <p:spTgt spid="6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500"/>
                                        <p:tgtEl>
                                          <p:spTgt spid="67"/>
                                        </p:tgtEl>
                                      </p:cBhvr>
                                    </p:animEffect>
                                  </p:childTnLst>
                                </p:cTn>
                              </p:par>
                            </p:childTnLst>
                          </p:cTn>
                        </p:par>
                        <p:par>
                          <p:cTn id="152" fill="hold">
                            <p:stCondLst>
                              <p:cond delay="21500"/>
                            </p:stCondLst>
                            <p:childTnLst>
                              <p:par>
                                <p:cTn id="153" presetID="10" presetClass="entr" presetSubtype="0" fill="hold" nodeType="after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500"/>
                                        <p:tgtEl>
                                          <p:spTgt spid="62"/>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8"/>
                                        </p:tgtEl>
                                        <p:attrNameLst>
                                          <p:attrName>style.visibility</p:attrName>
                                        </p:attrNameLst>
                                      </p:cBhvr>
                                      <p:to>
                                        <p:strVal val="visible"/>
                                      </p:to>
                                    </p:set>
                                    <p:animEffect transition="in" filter="fade">
                                      <p:cBhvr>
                                        <p:cTn id="158" dur="500"/>
                                        <p:tgtEl>
                                          <p:spTgt spid="68"/>
                                        </p:tgtEl>
                                      </p:cBhvr>
                                    </p:animEffect>
                                  </p:childTnLst>
                                </p:cTn>
                              </p:par>
                            </p:childTnLst>
                          </p:cTn>
                        </p:par>
                        <p:par>
                          <p:cTn id="159" fill="hold">
                            <p:stCondLst>
                              <p:cond delay="22000"/>
                            </p:stCondLst>
                            <p:childTnLst>
                              <p:par>
                                <p:cTn id="160" presetID="10" presetClass="entr" presetSubtype="0"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fade">
                                      <p:cBhvr>
                                        <p:cTn id="162" dur="500"/>
                                        <p:tgtEl>
                                          <p:spTgt spid="7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72"/>
                                        </p:tgtEl>
                                        <p:attrNameLst>
                                          <p:attrName>style.visibility</p:attrName>
                                        </p:attrNameLst>
                                      </p:cBhvr>
                                      <p:to>
                                        <p:strVal val="visible"/>
                                      </p:to>
                                    </p:set>
                                    <p:animEffect transition="in" filter="fade">
                                      <p:cBhvr>
                                        <p:cTn id="165" dur="500"/>
                                        <p:tgtEl>
                                          <p:spTgt spid="72"/>
                                        </p:tgtEl>
                                      </p:cBhvr>
                                    </p:animEffect>
                                  </p:childTnLst>
                                </p:cTn>
                              </p:par>
                            </p:childTnLst>
                          </p:cTn>
                        </p:par>
                        <p:par>
                          <p:cTn id="166" fill="hold">
                            <p:stCondLst>
                              <p:cond delay="22500"/>
                            </p:stCondLst>
                            <p:childTnLst>
                              <p:par>
                                <p:cTn id="167" presetID="10" presetClass="entr" presetSubtype="0" fill="hold" grpId="0" nodeType="after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fade">
                                      <p:cBhvr>
                                        <p:cTn id="16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54" grpId="0"/>
      <p:bldP spid="64" grpId="0"/>
      <p:bldP spid="65" grpId="0"/>
      <p:bldP spid="66" grpId="0"/>
      <p:bldP spid="67" grpId="0"/>
      <p:bldP spid="68" grpId="0"/>
      <p:bldP spid="69" grpId="0" animBg="1"/>
      <p:bldP spid="7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785918" y="2786058"/>
            <a:ext cx="3914775" cy="39433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Cubic business model </a:t>
            </a:r>
          </a:p>
          <a:p>
            <a:r>
              <a:rPr lang="en-ZA" sz="2400" b="1" dirty="0" smtClean="0">
                <a:solidFill>
                  <a:schemeClr val="tx2"/>
                </a:solidFill>
                <a:latin typeface="Verdana" pitchFamily="34" charset="0"/>
              </a:rPr>
              <a:t>Locus of integration -- taxonomies</a:t>
            </a:r>
            <a:endParaRPr lang="en-ZA" sz="2400" b="1" dirty="0">
              <a:solidFill>
                <a:schemeClr val="tx2"/>
              </a:solidFill>
              <a:latin typeface="Verdana" pitchFamily="34" charset="0"/>
            </a:endParaRPr>
          </a:p>
        </p:txBody>
      </p:sp>
      <p:sp>
        <p:nvSpPr>
          <p:cNvPr id="5" name="Rectangle 4"/>
          <p:cNvSpPr/>
          <p:nvPr/>
        </p:nvSpPr>
        <p:spPr>
          <a:xfrm rot="18976004">
            <a:off x="707860" y="1957688"/>
            <a:ext cx="4572000" cy="369332"/>
          </a:xfrm>
          <a:prstGeom prst="rect">
            <a:avLst/>
          </a:prstGeom>
        </p:spPr>
        <p:txBody>
          <a:bodyPr>
            <a:spAutoFit/>
          </a:bodyPr>
          <a:lstStyle/>
          <a:p>
            <a:r>
              <a:rPr lang="en-US" b="1" dirty="0" smtClean="0">
                <a:solidFill>
                  <a:srgbClr val="150C8E"/>
                </a:solidFill>
              </a:rPr>
              <a:t>Accounts in the Ledger</a:t>
            </a:r>
            <a:endParaRPr lang="en-US" b="1" dirty="0">
              <a:solidFill>
                <a:srgbClr val="150C8E"/>
              </a:solidFill>
            </a:endParaRPr>
          </a:p>
        </p:txBody>
      </p:sp>
      <p:sp>
        <p:nvSpPr>
          <p:cNvPr id="6" name="Right Arrow 5"/>
          <p:cNvSpPr/>
          <p:nvPr/>
        </p:nvSpPr>
        <p:spPr>
          <a:xfrm rot="18929424">
            <a:off x="1204968" y="2579426"/>
            <a:ext cx="342902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455346">
            <a:off x="3788245" y="3299647"/>
            <a:ext cx="2142161" cy="369332"/>
          </a:xfrm>
          <a:prstGeom prst="rect">
            <a:avLst/>
          </a:prstGeom>
          <a:solidFill>
            <a:schemeClr val="bg1"/>
          </a:solidFill>
        </p:spPr>
        <p:txBody>
          <a:bodyPr wrap="square">
            <a:spAutoFit/>
          </a:bodyPr>
          <a:lstStyle/>
          <a:p>
            <a:pPr algn="ctr"/>
            <a:r>
              <a:rPr lang="en-US" b="1" dirty="0" smtClean="0">
                <a:solidFill>
                  <a:srgbClr val="150C8E"/>
                </a:solidFill>
              </a:rPr>
              <a:t>Other modules</a:t>
            </a:r>
            <a:endParaRPr lang="en-US" b="1"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cstate="print"/>
          <a:srcRect/>
          <a:stretch>
            <a:fillRect/>
          </a:stretch>
        </p:blipFill>
        <p:spPr bwMode="auto">
          <a:xfrm>
            <a:off x="5500694" y="2214554"/>
            <a:ext cx="3209925" cy="268605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1785918" y="2786058"/>
            <a:ext cx="3914775" cy="39433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How integration works around the GL</a:t>
            </a:r>
            <a:endParaRPr lang="en-ZA" sz="2400" b="1" dirty="0">
              <a:solidFill>
                <a:schemeClr val="tx2"/>
              </a:solidFill>
              <a:latin typeface="Verdana" pitchFamily="34" charset="0"/>
            </a:endParaRPr>
          </a:p>
        </p:txBody>
      </p:sp>
      <p:sp>
        <p:nvSpPr>
          <p:cNvPr id="7" name="Right Arrow 6"/>
          <p:cNvSpPr/>
          <p:nvPr/>
        </p:nvSpPr>
        <p:spPr>
          <a:xfrm rot="6456991">
            <a:off x="2321492" y="3433136"/>
            <a:ext cx="2413795" cy="224206"/>
          </a:xfrm>
          <a:prstGeom prst="rightArrow">
            <a:avLst/>
          </a:prstGeom>
          <a:solidFill>
            <a:srgbClr val="85D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752329">
            <a:off x="3409996" y="4092806"/>
            <a:ext cx="3579064" cy="194648"/>
          </a:xfrm>
          <a:prstGeom prst="rightArrow">
            <a:avLst/>
          </a:prstGeom>
          <a:solidFill>
            <a:srgbClr val="1BE5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455346">
            <a:off x="3788245" y="3299647"/>
            <a:ext cx="2142161" cy="369332"/>
          </a:xfrm>
          <a:prstGeom prst="rect">
            <a:avLst/>
          </a:prstGeom>
          <a:solidFill>
            <a:schemeClr val="bg1"/>
          </a:solidFill>
        </p:spPr>
        <p:txBody>
          <a:bodyPr wrap="square">
            <a:spAutoFit/>
          </a:bodyPr>
          <a:lstStyle/>
          <a:p>
            <a:pPr algn="ctr"/>
            <a:r>
              <a:rPr lang="en-US" b="1" dirty="0" smtClean="0">
                <a:solidFill>
                  <a:srgbClr val="150C8E"/>
                </a:solidFill>
              </a:rPr>
              <a:t>Other modules</a:t>
            </a:r>
            <a:endParaRPr lang="en-US" b="1" dirty="0">
              <a:solidFill>
                <a:srgbClr val="150C8E"/>
              </a:solidFill>
            </a:endParaRPr>
          </a:p>
        </p:txBody>
      </p:sp>
      <p:pic>
        <p:nvPicPr>
          <p:cNvPr id="11" name="Picture 10" descr="Touch Typing iStock_000007155263Small.jpg"/>
          <p:cNvPicPr>
            <a:picLocks noChangeAspect="1"/>
          </p:cNvPicPr>
          <p:nvPr/>
        </p:nvPicPr>
        <p:blipFill>
          <a:blip r:embed="rId5" cstate="print"/>
          <a:stretch>
            <a:fillRect/>
          </a:stretch>
        </p:blipFill>
        <p:spPr>
          <a:xfrm>
            <a:off x="3143240" y="1500174"/>
            <a:ext cx="1714891" cy="1141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7585"/>
                                        </p:tgtEl>
                                        <p:attrNameLst>
                                          <p:attrName>style.visibility</p:attrName>
                                        </p:attrNameLst>
                                      </p:cBhvr>
                                      <p:to>
                                        <p:strVal val="visible"/>
                                      </p:to>
                                    </p:set>
                                    <p:animEffect transition="in" filter="fade">
                                      <p:cBhvr>
                                        <p:cTn id="23" dur="1000"/>
                                        <p:tgtEl>
                                          <p:spTgt spid="67585"/>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Dad.jpg"/>
          <p:cNvPicPr>
            <a:picLocks noChangeAspect="1"/>
          </p:cNvPicPr>
          <p:nvPr/>
        </p:nvPicPr>
        <p:blipFill>
          <a:blip r:embed="rId3" cstate="print"/>
          <a:stretch>
            <a:fillRect/>
          </a:stretch>
        </p:blipFill>
        <p:spPr>
          <a:xfrm>
            <a:off x="0" y="2214530"/>
            <a:ext cx="3255264" cy="4643470"/>
          </a:xfrm>
          <a:prstGeom prst="rect">
            <a:avLst/>
          </a:prstGeom>
          <a:effectLst>
            <a:innerShdw blurRad="114300">
              <a:prstClr val="black"/>
            </a:innerShdw>
          </a:effectLst>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A classic example of IT value</a:t>
            </a:r>
          </a:p>
          <a:p>
            <a:r>
              <a:rPr lang="en-ZA" sz="2400" b="1" dirty="0" smtClean="0">
                <a:solidFill>
                  <a:srgbClr val="002060"/>
                </a:solidFill>
              </a:rPr>
              <a:t>Double turnover in 12 months</a:t>
            </a:r>
          </a:p>
        </p:txBody>
      </p:sp>
      <p:sp>
        <p:nvSpPr>
          <p:cNvPr id="7" name="Oval Callout 6"/>
          <p:cNvSpPr/>
          <p:nvPr/>
        </p:nvSpPr>
        <p:spPr>
          <a:xfrm>
            <a:off x="1785886" y="1428736"/>
            <a:ext cx="7358114" cy="1714512"/>
          </a:xfrm>
          <a:prstGeom prst="wedgeEllipseCallout">
            <a:avLst>
              <a:gd name="adj1" fmla="val -41897"/>
              <a:gd name="adj2" fmla="val 143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I am successful because I make the right recommendations more than 51% of the time</a:t>
            </a:r>
            <a:endParaRPr lang="en-US" b="1" dirty="0"/>
          </a:p>
        </p:txBody>
      </p:sp>
      <p:sp>
        <p:nvSpPr>
          <p:cNvPr id="6" name="TextBox 5"/>
          <p:cNvSpPr txBox="1"/>
          <p:nvPr/>
        </p:nvSpPr>
        <p:spPr>
          <a:xfrm>
            <a:off x="4071934" y="3857628"/>
            <a:ext cx="4500594" cy="2585323"/>
          </a:xfrm>
          <a:prstGeom prst="rect">
            <a:avLst/>
          </a:prstGeom>
          <a:noFill/>
        </p:spPr>
        <p:txBody>
          <a:bodyPr wrap="square" rtlCol="0">
            <a:spAutoFit/>
          </a:bodyPr>
          <a:lstStyle/>
          <a:p>
            <a:pPr marL="342900" indent="-342900">
              <a:buAutoNum type="arabicPeriod"/>
            </a:pPr>
            <a:r>
              <a:rPr lang="en-ZA" dirty="0" smtClean="0"/>
              <a:t>Simple manual models were computerized</a:t>
            </a:r>
          </a:p>
          <a:p>
            <a:pPr marL="342900" indent="-342900">
              <a:buAutoNum type="arabicPeriod"/>
            </a:pPr>
            <a:r>
              <a:rPr lang="en-ZA" dirty="0" smtClean="0"/>
              <a:t>Computed faster and therefore many more scenarios</a:t>
            </a:r>
          </a:p>
          <a:p>
            <a:pPr marL="342900" indent="-342900">
              <a:buAutoNum type="arabicPeriod"/>
            </a:pPr>
            <a:r>
              <a:rPr lang="en-ZA" dirty="0" smtClean="0"/>
              <a:t>Creative business concept</a:t>
            </a:r>
          </a:p>
          <a:p>
            <a:pPr marL="342900" indent="-342900">
              <a:buAutoNum type="arabicPeriod"/>
            </a:pPr>
            <a:r>
              <a:rPr lang="en-ZA" dirty="0" smtClean="0"/>
              <a:t>Better advice in less time to more clients</a:t>
            </a:r>
          </a:p>
          <a:p>
            <a:pPr marL="342900" indent="-342900">
              <a:buAutoNum type="arabicPeriod"/>
            </a:pPr>
            <a:r>
              <a:rPr lang="en-ZA" dirty="0" smtClean="0"/>
              <a:t>Doubled turnover in 12 months</a:t>
            </a:r>
          </a:p>
          <a:p>
            <a:pPr marL="342900" indent="-342900">
              <a:buAutoNum type="arabicPeriod"/>
            </a:pPr>
            <a:r>
              <a:rPr lang="en-ZA" dirty="0" smtClean="0"/>
              <a:t>In 1982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0"/>
                                        <p:tgtEl>
                                          <p:spTgt spid="5"/>
                                        </p:tgtEl>
                                      </p:cBhvr>
                                    </p:animEffect>
                                  </p:childTnLst>
                                </p:cTn>
                              </p:par>
                            </p:childTnLst>
                          </p:cTn>
                        </p:par>
                        <p:par>
                          <p:cTn id="16" fill="hold">
                            <p:stCondLst>
                              <p:cond delay="9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1000"/>
                            </p:stCondLst>
                            <p:childTnLst>
                              <p:par>
                                <p:cTn id="21" presetID="10" presetClass="entr" presetSubtype="0"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par>
                          <p:cTn id="24" fill="hold">
                            <p:stCondLst>
                              <p:cond delay="120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childTnLst>
                                </p:cTn>
                              </p:par>
                            </p:childTnLst>
                          </p:cTn>
                        </p:par>
                        <p:par>
                          <p:cTn id="28" fill="hold">
                            <p:stCondLst>
                              <p:cond delay="13000"/>
                            </p:stCondLst>
                            <p:childTnLst>
                              <p:par>
                                <p:cTn id="29" presetID="10"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childTnLst>
                                </p:cTn>
                              </p:par>
                            </p:childTnLst>
                          </p:cTn>
                        </p:par>
                        <p:par>
                          <p:cTn id="36" fill="hold">
                            <p:stCondLst>
                              <p:cond delay="15000"/>
                            </p:stCondLst>
                            <p:childTnLst>
                              <p:par>
                                <p:cTn id="37" presetID="10" presetClass="entr" presetSubtype="0" fill="hold" nodeType="after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childTnLst>
                                </p:cTn>
                              </p:par>
                            </p:childTnLst>
                          </p:cTn>
                        </p:par>
                        <p:par>
                          <p:cTn id="40" fill="hold">
                            <p:stCondLst>
                              <p:cond delay="16000"/>
                            </p:stCondLst>
                            <p:childTnLst>
                              <p:par>
                                <p:cTn id="41" presetID="10" presetClass="entr" presetSubtype="0" fill="hold"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“cubic business model”</a:t>
            </a:r>
          </a:p>
          <a:p>
            <a:r>
              <a:rPr lang="en-ZA" sz="2400" b="1" dirty="0" smtClean="0">
                <a:solidFill>
                  <a:schemeClr val="tx2"/>
                </a:solidFill>
                <a:latin typeface="Verdana" pitchFamily="34" charset="0"/>
              </a:rPr>
              <a:t>In General Ledger</a:t>
            </a:r>
            <a:endParaRPr lang="en-ZA" sz="2400" b="1" dirty="0">
              <a:solidFill>
                <a:schemeClr val="tx2"/>
              </a:solidFill>
              <a:latin typeface="Verdana" pitchFamily="34" charset="0"/>
            </a:endParaRPr>
          </a:p>
        </p:txBody>
      </p:sp>
      <p:pic>
        <p:nvPicPr>
          <p:cNvPr id="25602" name="Picture 2" descr="image001"/>
          <p:cNvPicPr>
            <a:picLocks noChangeAspect="1" noChangeArrowheads="1"/>
          </p:cNvPicPr>
          <p:nvPr/>
        </p:nvPicPr>
        <p:blipFill>
          <a:blip r:embed="rId3" cstate="print"/>
          <a:srcRect/>
          <a:stretch>
            <a:fillRect/>
          </a:stretch>
        </p:blipFill>
        <p:spPr bwMode="auto">
          <a:xfrm>
            <a:off x="1428728" y="1571612"/>
            <a:ext cx="6781800" cy="5067300"/>
          </a:xfrm>
          <a:prstGeom prst="rect">
            <a:avLst/>
          </a:prstGeom>
          <a:noFill/>
          <a:ln w="9525">
            <a:noFill/>
            <a:miter lim="800000"/>
            <a:headEnd/>
            <a:tailEnd/>
          </a:ln>
        </p:spPr>
      </p:pic>
      <p:sp>
        <p:nvSpPr>
          <p:cNvPr id="4" name="Oval 3"/>
          <p:cNvSpPr/>
          <p:nvPr/>
        </p:nvSpPr>
        <p:spPr>
          <a:xfrm>
            <a:off x="2071670" y="3143248"/>
            <a:ext cx="1714512" cy="12858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002"/>
          <p:cNvPicPr>
            <a:picLocks noChangeAspect="1" noChangeArrowheads="1"/>
          </p:cNvPicPr>
          <p:nvPr/>
        </p:nvPicPr>
        <p:blipFill>
          <a:blip r:embed="rId3" cstate="print"/>
          <a:srcRect/>
          <a:stretch>
            <a:fillRect/>
          </a:stretch>
        </p:blipFill>
        <p:spPr bwMode="auto">
          <a:xfrm>
            <a:off x="0" y="1428736"/>
            <a:ext cx="4876800" cy="3219450"/>
          </a:xfrm>
          <a:prstGeom prst="rect">
            <a:avLst/>
          </a:prstGeom>
          <a:noFill/>
          <a:ln w="9525">
            <a:noFill/>
            <a:miter lim="800000"/>
            <a:headEnd/>
            <a:tailEnd/>
          </a:ln>
        </p:spPr>
      </p:pic>
      <p:pic>
        <p:nvPicPr>
          <p:cNvPr id="26627" name="Picture 3" descr="image003"/>
          <p:cNvPicPr>
            <a:picLocks noChangeAspect="1" noChangeArrowheads="1"/>
          </p:cNvPicPr>
          <p:nvPr/>
        </p:nvPicPr>
        <p:blipFill>
          <a:blip r:embed="rId4" cstate="print"/>
          <a:srcRect/>
          <a:stretch>
            <a:fillRect/>
          </a:stretch>
        </p:blipFill>
        <p:spPr bwMode="auto">
          <a:xfrm>
            <a:off x="0" y="3638550"/>
            <a:ext cx="4876800" cy="3219450"/>
          </a:xfrm>
          <a:prstGeom prst="rect">
            <a:avLst/>
          </a:prstGeom>
          <a:noFill/>
          <a:ln w="9525">
            <a:noFill/>
            <a:miter lim="800000"/>
            <a:headEnd/>
            <a:tailEnd/>
          </a:ln>
        </p:spPr>
      </p:pic>
      <p:pic>
        <p:nvPicPr>
          <p:cNvPr id="26628" name="Picture 4" descr="image004"/>
          <p:cNvPicPr>
            <a:picLocks noChangeAspect="1" noChangeArrowheads="1"/>
          </p:cNvPicPr>
          <p:nvPr/>
        </p:nvPicPr>
        <p:blipFill>
          <a:blip r:embed="rId5" cstate="print"/>
          <a:srcRect/>
          <a:stretch>
            <a:fillRect/>
          </a:stretch>
        </p:blipFill>
        <p:spPr bwMode="auto">
          <a:xfrm>
            <a:off x="4267200" y="1928802"/>
            <a:ext cx="4876800" cy="3219450"/>
          </a:xfrm>
          <a:prstGeom prst="rect">
            <a:avLst/>
          </a:prstGeom>
          <a:noFill/>
          <a:ln w="9525">
            <a:noFill/>
            <a:miter lim="800000"/>
            <a:headEnd/>
            <a:tailEnd/>
          </a:ln>
        </p:spPr>
      </p:pic>
      <p:sp>
        <p:nvSpPr>
          <p:cNvPr id="6"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“cubic business model”</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Use in acquisitions</a:t>
            </a:r>
          </a:p>
          <a:p>
            <a:endParaRPr lang="en-ZA" sz="2400" b="1" dirty="0" smtClean="0">
              <a:solidFill>
                <a:srgbClr val="002060"/>
              </a:solidFill>
            </a:endParaRPr>
          </a:p>
        </p:txBody>
      </p:sp>
      <p:grpSp>
        <p:nvGrpSpPr>
          <p:cNvPr id="2" name="Group 58"/>
          <p:cNvGrpSpPr/>
          <p:nvPr/>
        </p:nvGrpSpPr>
        <p:grpSpPr>
          <a:xfrm>
            <a:off x="59264" y="1571612"/>
            <a:ext cx="6084372" cy="4584174"/>
            <a:chOff x="1202272" y="1571612"/>
            <a:chExt cx="6084372" cy="4584174"/>
          </a:xfrm>
        </p:grpSpPr>
        <p:sp>
          <p:nvSpPr>
            <p:cNvPr id="6" name="Rectangle 5"/>
            <p:cNvSpPr/>
            <p:nvPr/>
          </p:nvSpPr>
          <p:spPr>
            <a:xfrm>
              <a:off x="1643043" y="2786058"/>
              <a:ext cx="3388572" cy="300039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43042" y="5786454"/>
              <a:ext cx="3357586" cy="369332"/>
            </a:xfrm>
            <a:prstGeom prst="rect">
              <a:avLst/>
            </a:prstGeom>
            <a:noFill/>
          </p:spPr>
          <p:txBody>
            <a:bodyPr wrap="square" rtlCol="0">
              <a:spAutoFit/>
            </a:bodyPr>
            <a:lstStyle/>
            <a:p>
              <a:pPr algn="ctr"/>
              <a:r>
                <a:rPr lang="en-ZA" dirty="0" smtClean="0"/>
                <a:t>Location</a:t>
              </a:r>
              <a:endParaRPr lang="en-US" dirty="0"/>
            </a:p>
          </p:txBody>
        </p:sp>
        <p:sp>
          <p:nvSpPr>
            <p:cNvPr id="27" name="TextBox 26"/>
            <p:cNvSpPr txBox="1"/>
            <p:nvPr/>
          </p:nvSpPr>
          <p:spPr>
            <a:xfrm rot="16200000">
              <a:off x="-184698" y="4101590"/>
              <a:ext cx="3143272" cy="369332"/>
            </a:xfrm>
            <a:prstGeom prst="rect">
              <a:avLst/>
            </a:prstGeom>
            <a:noFill/>
          </p:spPr>
          <p:txBody>
            <a:bodyPr wrap="square" rtlCol="0">
              <a:spAutoFit/>
            </a:bodyPr>
            <a:lstStyle/>
            <a:p>
              <a:pPr algn="ctr"/>
              <a:r>
                <a:rPr lang="en-ZA" dirty="0" smtClean="0"/>
                <a:t>Function</a:t>
              </a:r>
              <a:endParaRPr lang="en-US" dirty="0"/>
            </a:p>
          </p:txBody>
        </p:sp>
        <p:cxnSp>
          <p:nvCxnSpPr>
            <p:cNvPr id="15" name="Straight Connector 14"/>
            <p:cNvCxnSpPr/>
            <p:nvPr/>
          </p:nvCxnSpPr>
          <p:spPr>
            <a:xfrm flipV="1">
              <a:off x="1643042" y="1571612"/>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000628" y="1571612"/>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000628" y="4572008"/>
              <a:ext cx="2286016" cy="121444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786446" y="3071810"/>
              <a:ext cx="3000396"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929058" y="1571612"/>
              <a:ext cx="3357586"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3042" y="3143248"/>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43042" y="342900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43042" y="371475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43042" y="4000504"/>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43042" y="4286256"/>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43042" y="450057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43042" y="478632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643042" y="5000636"/>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43042" y="5214950"/>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43042" y="5500702"/>
              <a:ext cx="335758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0003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85722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1441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57160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928794"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357422"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714612"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143240" y="4286256"/>
              <a:ext cx="3000396"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rot="19887771">
            <a:off x="3934955" y="5297060"/>
            <a:ext cx="2531195" cy="369332"/>
          </a:xfrm>
          <a:prstGeom prst="rect">
            <a:avLst/>
          </a:prstGeom>
          <a:noFill/>
        </p:spPr>
        <p:txBody>
          <a:bodyPr wrap="square" rtlCol="0">
            <a:spAutoFit/>
          </a:bodyPr>
          <a:lstStyle/>
          <a:p>
            <a:pPr algn="ctr"/>
            <a:r>
              <a:rPr lang="en-ZA" dirty="0" smtClean="0"/>
              <a:t>Accounts</a:t>
            </a:r>
            <a:endParaRPr lang="en-US" dirty="0"/>
          </a:p>
        </p:txBody>
      </p:sp>
      <p:sp>
        <p:nvSpPr>
          <p:cNvPr id="57" name="TextBox 56"/>
          <p:cNvSpPr txBox="1"/>
          <p:nvPr/>
        </p:nvSpPr>
        <p:spPr>
          <a:xfrm>
            <a:off x="642910" y="6286520"/>
            <a:ext cx="7215238" cy="369332"/>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a:t>
            </a:r>
          </a:p>
        </p:txBody>
      </p:sp>
      <p:grpSp>
        <p:nvGrpSpPr>
          <p:cNvPr id="4" name="Group 77"/>
          <p:cNvGrpSpPr/>
          <p:nvPr/>
        </p:nvGrpSpPr>
        <p:grpSpPr>
          <a:xfrm>
            <a:off x="3786182" y="1565329"/>
            <a:ext cx="2857520" cy="4262034"/>
            <a:chOff x="3786182" y="1565329"/>
            <a:chExt cx="2857520" cy="4262034"/>
          </a:xfrm>
        </p:grpSpPr>
        <p:sp>
          <p:nvSpPr>
            <p:cNvPr id="75" name="Freeform 74"/>
            <p:cNvSpPr/>
            <p:nvPr/>
          </p:nvSpPr>
          <p:spPr>
            <a:xfrm>
              <a:off x="3847446" y="1580827"/>
              <a:ext cx="2433234" cy="4246536"/>
            </a:xfrm>
            <a:custGeom>
              <a:avLst/>
              <a:gdLst>
                <a:gd name="connsiteX0" fmla="*/ 0 w 2433234"/>
                <a:gd name="connsiteY0" fmla="*/ 1208868 h 4246536"/>
                <a:gd name="connsiteX1" fmla="*/ 2402238 w 2433234"/>
                <a:gd name="connsiteY1" fmla="*/ 0 h 4246536"/>
                <a:gd name="connsiteX2" fmla="*/ 2433234 w 2433234"/>
                <a:gd name="connsiteY2" fmla="*/ 2991173 h 4246536"/>
                <a:gd name="connsiteX3" fmla="*/ 30997 w 2433234"/>
                <a:gd name="connsiteY3" fmla="*/ 4246536 h 4246536"/>
                <a:gd name="connsiteX4" fmla="*/ 0 w 2433234"/>
                <a:gd name="connsiteY4" fmla="*/ 1208868 h 424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234" h="4246536">
                  <a:moveTo>
                    <a:pt x="0" y="1208868"/>
                  </a:moveTo>
                  <a:lnTo>
                    <a:pt x="2402238" y="0"/>
                  </a:lnTo>
                  <a:lnTo>
                    <a:pt x="2433234" y="2991173"/>
                  </a:lnTo>
                  <a:lnTo>
                    <a:pt x="30997" y="4246536"/>
                  </a:lnTo>
                  <a:lnTo>
                    <a:pt x="0" y="120886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5"/>
            <p:cNvGrpSpPr/>
            <p:nvPr/>
          </p:nvGrpSpPr>
          <p:grpSpPr>
            <a:xfrm>
              <a:off x="3786182" y="1565329"/>
              <a:ext cx="2857520" cy="4231045"/>
              <a:chOff x="4929190" y="1565329"/>
              <a:chExt cx="2857520" cy="4231045"/>
            </a:xfrm>
          </p:grpSpPr>
          <p:sp>
            <p:nvSpPr>
              <p:cNvPr id="61" name="Rectangle 60"/>
              <p:cNvSpPr/>
              <p:nvPr/>
            </p:nvSpPr>
            <p:spPr>
              <a:xfrm>
                <a:off x="5000628" y="2786058"/>
                <a:ext cx="500066"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286644" y="1571612"/>
                <a:ext cx="500066"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5005953" y="1565329"/>
                <a:ext cx="2681206" cy="1224366"/>
              </a:xfrm>
              <a:custGeom>
                <a:avLst/>
                <a:gdLst>
                  <a:gd name="connsiteX0" fmla="*/ 0 w 2681206"/>
                  <a:gd name="connsiteY0" fmla="*/ 1193369 h 1224366"/>
                  <a:gd name="connsiteX1" fmla="*/ 526942 w 2681206"/>
                  <a:gd name="connsiteY1" fmla="*/ 1224366 h 1224366"/>
                  <a:gd name="connsiteX2" fmla="*/ 2681206 w 2681206"/>
                  <a:gd name="connsiteY2" fmla="*/ 0 h 1224366"/>
                  <a:gd name="connsiteX3" fmla="*/ 2262752 w 2681206"/>
                  <a:gd name="connsiteY3" fmla="*/ 0 h 1224366"/>
                  <a:gd name="connsiteX4" fmla="*/ 77491 w 2681206"/>
                  <a:gd name="connsiteY4" fmla="*/ 1193369 h 1224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206" h="1224366">
                    <a:moveTo>
                      <a:pt x="0" y="1193369"/>
                    </a:moveTo>
                    <a:lnTo>
                      <a:pt x="526942" y="1224366"/>
                    </a:lnTo>
                    <a:lnTo>
                      <a:pt x="2681206" y="0"/>
                    </a:lnTo>
                    <a:lnTo>
                      <a:pt x="2262752" y="0"/>
                    </a:lnTo>
                    <a:lnTo>
                      <a:pt x="77491" y="1193369"/>
                    </a:lnTo>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929190" y="4572008"/>
                <a:ext cx="2857520" cy="1224366"/>
              </a:xfrm>
              <a:custGeom>
                <a:avLst/>
                <a:gdLst>
                  <a:gd name="connsiteX0" fmla="*/ 0 w 2681206"/>
                  <a:gd name="connsiteY0" fmla="*/ 1193369 h 1224366"/>
                  <a:gd name="connsiteX1" fmla="*/ 526942 w 2681206"/>
                  <a:gd name="connsiteY1" fmla="*/ 1224366 h 1224366"/>
                  <a:gd name="connsiteX2" fmla="*/ 2681206 w 2681206"/>
                  <a:gd name="connsiteY2" fmla="*/ 0 h 1224366"/>
                  <a:gd name="connsiteX3" fmla="*/ 2262752 w 2681206"/>
                  <a:gd name="connsiteY3" fmla="*/ 0 h 1224366"/>
                  <a:gd name="connsiteX4" fmla="*/ 77491 w 2681206"/>
                  <a:gd name="connsiteY4" fmla="*/ 1193369 h 1224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206" h="1224366">
                    <a:moveTo>
                      <a:pt x="0" y="1193369"/>
                    </a:moveTo>
                    <a:lnTo>
                      <a:pt x="526942" y="1224366"/>
                    </a:lnTo>
                    <a:lnTo>
                      <a:pt x="2681206" y="0"/>
                    </a:lnTo>
                    <a:lnTo>
                      <a:pt x="2262752" y="0"/>
                    </a:lnTo>
                    <a:lnTo>
                      <a:pt x="77491" y="1193369"/>
                    </a:lnTo>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7" name="TextBox 76"/>
          <p:cNvSpPr txBox="1"/>
          <p:nvPr/>
        </p:nvSpPr>
        <p:spPr>
          <a:xfrm>
            <a:off x="6715140" y="1571612"/>
            <a:ext cx="2428860" cy="4524315"/>
          </a:xfrm>
          <a:prstGeom prst="rect">
            <a:avLst/>
          </a:prstGeom>
          <a:noFill/>
        </p:spPr>
        <p:txBody>
          <a:bodyPr wrap="square" rtlCol="0">
            <a:spAutoFit/>
          </a:bodyPr>
          <a:lstStyle/>
          <a:p>
            <a:pPr>
              <a:buFont typeface="Wingdings" pitchFamily="2" charset="2"/>
              <a:buChar char="Ø"/>
            </a:pPr>
            <a:r>
              <a:rPr lang="en-ZA" dirty="0" smtClean="0"/>
              <a:t>Map existing data of newly acquired company onto existing precision strategic taxonomies</a:t>
            </a:r>
          </a:p>
          <a:p>
            <a:pPr>
              <a:buFont typeface="Wingdings" pitchFamily="2" charset="2"/>
              <a:buChar char="Ø"/>
            </a:pPr>
            <a:endParaRPr lang="en-ZA" dirty="0" smtClean="0"/>
          </a:p>
          <a:p>
            <a:pPr>
              <a:buFont typeface="Wingdings" pitchFamily="2" charset="2"/>
              <a:buChar char="Ø"/>
            </a:pPr>
            <a:r>
              <a:rPr lang="en-ZA" dirty="0" smtClean="0"/>
              <a:t>Run all available reports against new acquisition within days</a:t>
            </a:r>
          </a:p>
          <a:p>
            <a:pPr>
              <a:buFont typeface="Wingdings" pitchFamily="2" charset="2"/>
              <a:buChar char="Ø"/>
            </a:pPr>
            <a:endParaRPr lang="en-ZA" dirty="0" smtClean="0"/>
          </a:p>
          <a:p>
            <a:pPr>
              <a:buFont typeface="Wingdings" pitchFamily="2" charset="2"/>
              <a:buChar char="Ø"/>
            </a:pPr>
            <a:r>
              <a:rPr lang="en-ZA" dirty="0" smtClean="0"/>
              <a:t>Integrate and optimize the new business quickly and efficiently</a:t>
            </a:r>
            <a:endParaRPr lang="en-US" dirty="0"/>
          </a:p>
        </p:txBody>
      </p:sp>
      <p:sp>
        <p:nvSpPr>
          <p:cNvPr id="79" name="TextBox 78"/>
          <p:cNvSpPr txBox="1"/>
          <p:nvPr/>
        </p:nvSpPr>
        <p:spPr>
          <a:xfrm rot="19904817">
            <a:off x="-369669" y="3498580"/>
            <a:ext cx="9972785" cy="646331"/>
          </a:xfrm>
          <a:prstGeom prst="rect">
            <a:avLst/>
          </a:prstGeom>
          <a:noFill/>
        </p:spPr>
        <p:txBody>
          <a:bodyPr wrap="square" rtlCol="0">
            <a:spAutoFit/>
          </a:bodyPr>
          <a:lstStyle/>
          <a:p>
            <a:pPr algn="ctr"/>
            <a:r>
              <a:rPr lang="en-ZA" sz="3600" dirty="0" smtClean="0">
                <a:solidFill>
                  <a:srgbClr val="FF0000"/>
                </a:solidFill>
              </a:rPr>
              <a:t>Use in due diligence investigations also</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2000"/>
                                        <p:tgtEl>
                                          <p:spTgt spid="54"/>
                                        </p:tgtEl>
                                      </p:cBhvr>
                                    </p:animEffect>
                                  </p:childTnLst>
                                </p:cTn>
                              </p:par>
                            </p:childTnLst>
                          </p:cTn>
                        </p:par>
                        <p:par>
                          <p:cTn id="15" fill="hold">
                            <p:stCondLst>
                              <p:cond delay="4000"/>
                            </p:stCondLst>
                            <p:childTnLst>
                              <p:par>
                                <p:cTn id="16" presetID="2" presetClass="entr" presetSubtype="3"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1+#ppt_w/2"/>
                                          </p:val>
                                        </p:tav>
                                        <p:tav tm="100000">
                                          <p:val>
                                            <p:strVal val="#ppt_x"/>
                                          </p:val>
                                        </p:tav>
                                      </p:tavLst>
                                    </p:anim>
                                    <p:anim calcmode="lin" valueType="num">
                                      <p:cBhvr additive="base">
                                        <p:cTn id="19" dur="500" fill="hold"/>
                                        <p:tgtEl>
                                          <p:spTgt spid="57"/>
                                        </p:tgtEl>
                                        <p:attrNameLst>
                                          <p:attrName>ppt_y</p:attrName>
                                        </p:attrNameLst>
                                      </p:cBhvr>
                                      <p:tavLst>
                                        <p:tav tm="0">
                                          <p:val>
                                            <p:strVal val="0-#ppt_h/2"/>
                                          </p:val>
                                        </p:tav>
                                        <p:tav tm="100000">
                                          <p:val>
                                            <p:strVal val="#ppt_y"/>
                                          </p:val>
                                        </p:tav>
                                      </p:tavLst>
                                    </p:anim>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77">
                                            <p:txEl>
                                              <p:pRg st="0" end="0"/>
                                            </p:txEl>
                                          </p:spTgt>
                                        </p:tgtEl>
                                        <p:attrNameLst>
                                          <p:attrName>style.visibility</p:attrName>
                                        </p:attrNameLst>
                                      </p:cBhvr>
                                      <p:to>
                                        <p:strVal val="visible"/>
                                      </p:to>
                                    </p:set>
                                    <p:animEffect transition="in" filter="fade">
                                      <p:cBhvr>
                                        <p:cTn id="27" dur="2000"/>
                                        <p:tgtEl>
                                          <p:spTgt spid="77">
                                            <p:txEl>
                                              <p:pRg st="0" end="0"/>
                                            </p:txEl>
                                          </p:spTgt>
                                        </p:tgtEl>
                                      </p:cBhvr>
                                    </p:animEffect>
                                  </p:childTnLst>
                                </p:cTn>
                              </p:par>
                            </p:childTnLst>
                          </p:cTn>
                        </p:par>
                        <p:par>
                          <p:cTn id="28" fill="hold">
                            <p:stCondLst>
                              <p:cond delay="8500"/>
                            </p:stCondLst>
                            <p:childTnLst>
                              <p:par>
                                <p:cTn id="29" presetID="10" presetClass="entr" presetSubtype="0" fill="hold" nodeType="afterEffect">
                                  <p:stCondLst>
                                    <p:cond delay="0"/>
                                  </p:stCondLst>
                                  <p:childTnLst>
                                    <p:set>
                                      <p:cBhvr>
                                        <p:cTn id="30" dur="1" fill="hold">
                                          <p:stCondLst>
                                            <p:cond delay="0"/>
                                          </p:stCondLst>
                                        </p:cTn>
                                        <p:tgtEl>
                                          <p:spTgt spid="77">
                                            <p:txEl>
                                              <p:pRg st="2" end="2"/>
                                            </p:txEl>
                                          </p:spTgt>
                                        </p:tgtEl>
                                        <p:attrNameLst>
                                          <p:attrName>style.visibility</p:attrName>
                                        </p:attrNameLst>
                                      </p:cBhvr>
                                      <p:to>
                                        <p:strVal val="visible"/>
                                      </p:to>
                                    </p:set>
                                    <p:animEffect transition="in" filter="fade">
                                      <p:cBhvr>
                                        <p:cTn id="31" dur="2000"/>
                                        <p:tgtEl>
                                          <p:spTgt spid="77">
                                            <p:txEl>
                                              <p:pRg st="2" end="2"/>
                                            </p:txEl>
                                          </p:spTgt>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77">
                                            <p:txEl>
                                              <p:pRg st="4" end="4"/>
                                            </p:txEl>
                                          </p:spTgt>
                                        </p:tgtEl>
                                        <p:attrNameLst>
                                          <p:attrName>style.visibility</p:attrName>
                                        </p:attrNameLst>
                                      </p:cBhvr>
                                      <p:to>
                                        <p:strVal val="visible"/>
                                      </p:to>
                                    </p:set>
                                    <p:animEffect transition="in" filter="fade">
                                      <p:cBhvr>
                                        <p:cTn id="35" dur="2000"/>
                                        <p:tgtEl>
                                          <p:spTgt spid="7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1+#ppt_w/2"/>
                                          </p:val>
                                        </p:tav>
                                        <p:tav tm="100000">
                                          <p:val>
                                            <p:strVal val="#ppt_x"/>
                                          </p:val>
                                        </p:tav>
                                      </p:tavLst>
                                    </p:anim>
                                    <p:anim calcmode="lin" valueType="num">
                                      <p:cBhvr additive="base">
                                        <p:cTn id="41"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animBg="1"/>
      <p:bldP spid="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Financial Analysis Suite</a:t>
            </a:r>
          </a:p>
        </p:txBody>
      </p:sp>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62157"/>
            <a:ext cx="9115262" cy="461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48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2" presetClass="entr" presetSubtype="3"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Financial Analysis Suite</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43999" cy="405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5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2" presetClass="entr" presetSubtype="3"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Financial Analysis Suite</a:t>
            </a:r>
          </a:p>
        </p:txBody>
      </p:sp>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2816"/>
            <a:ext cx="9179531" cy="381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1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2" presetClass="entr" presetSubtype="3"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Financial Analysis Suite</a:t>
            </a:r>
          </a:p>
        </p:txBody>
      </p:sp>
      <p:sp>
        <p:nvSpPr>
          <p:cNvPr id="5" name="Content Placeholder 3"/>
          <p:cNvSpPr txBox="1">
            <a:spLocks/>
          </p:cNvSpPr>
          <p:nvPr/>
        </p:nvSpPr>
        <p:spPr>
          <a:xfrm>
            <a:off x="357158" y="1772816"/>
            <a:ext cx="8501122" cy="51589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600" dirty="0" smtClean="0">
                <a:solidFill>
                  <a:srgbClr val="150C8E"/>
                </a:solidFill>
              </a:rPr>
              <a:t>Broad concept been known to me for over twenty years</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I have done some elements semi-manually</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For years I thought everyone could understand this and do it</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Never seen anything like it</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Extremely powerful tool</a:t>
            </a:r>
          </a:p>
          <a:p>
            <a:pPr>
              <a:buFont typeface="+mj-lt"/>
              <a:buAutoNum type="arabicPeriod"/>
            </a:pPr>
            <a:endParaRPr lang="en-US" sz="1600" dirty="0" smtClean="0">
              <a:solidFill>
                <a:srgbClr val="150C8E"/>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3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2" presetClass="entr" presetSubtype="3"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The true value</a:t>
            </a:r>
          </a:p>
        </p:txBody>
      </p:sp>
      <p:sp>
        <p:nvSpPr>
          <p:cNvPr id="5" name="Content Placeholder 3"/>
          <p:cNvSpPr txBox="1">
            <a:spLocks/>
          </p:cNvSpPr>
          <p:nvPr/>
        </p:nvSpPr>
        <p:spPr>
          <a:xfrm>
            <a:off x="142844" y="1484784"/>
            <a:ext cx="8501122" cy="515892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600" dirty="0" smtClean="0">
                <a:solidFill>
                  <a:srgbClr val="150C8E"/>
                </a:solidFill>
              </a:rPr>
              <a:t>Exceptionally high quality financial data</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Extremely easy to access and analyze</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Facilitate greatly improved high value executive level strategic decision making – the decisions to thrive</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Properly used WILL lead to greatly improved competitiveness and profitability</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This will enhance profitable growth</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Every organization needs this</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The current ERP market is estimated at US$56 billion</a:t>
            </a:r>
          </a:p>
          <a:p>
            <a:pPr>
              <a:buFont typeface="+mj-lt"/>
              <a:buAutoNum type="arabicPeriod"/>
            </a:pPr>
            <a:endParaRPr lang="en-US" sz="1600" dirty="0">
              <a:solidFill>
                <a:srgbClr val="150C8E"/>
              </a:solidFill>
            </a:endParaRPr>
          </a:p>
          <a:p>
            <a:pPr>
              <a:buFont typeface="+mj-lt"/>
              <a:buAutoNum type="arabicPeriod"/>
            </a:pPr>
            <a:r>
              <a:rPr lang="en-US" sz="1600" dirty="0" smtClean="0">
                <a:solidFill>
                  <a:srgbClr val="150C8E"/>
                </a:solidFill>
              </a:rPr>
              <a:t>We can easily capture at least 1% of this over the next ten years – this is THE way of the future</a:t>
            </a:r>
            <a:endParaRPr lang="en-US" sz="1600" dirty="0">
              <a:solidFill>
                <a:srgbClr val="150C8E"/>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4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fade">
                                      <p:cBhvr>
                                        <p:cTn id="31" dur="2000"/>
                                        <p:tgtEl>
                                          <p:spTgt spid="5">
                                            <p:txEl>
                                              <p:pRg st="10" end="10"/>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animEffect transition="in" filter="fade">
                                      <p:cBhvr>
                                        <p:cTn id="35" dur="2000"/>
                                        <p:tgtEl>
                                          <p:spTgt spid="5">
                                            <p:txEl>
                                              <p:pRg st="12" end="12"/>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animEffect transition="in" filter="fade">
                                      <p:cBhvr>
                                        <p:cTn id="39" dur="2000"/>
                                        <p:tgtEl>
                                          <p:spTgt spid="5">
                                            <p:txEl>
                                              <p:pRg st="14" end="14"/>
                                            </p:txEl>
                                          </p:spTgt>
                                        </p:tgtEl>
                                      </p:cBhvr>
                                    </p:animEffect>
                                  </p:childTnLst>
                                </p:cTn>
                              </p:par>
                            </p:childTnLst>
                          </p:cTn>
                        </p:par>
                        <p:par>
                          <p:cTn id="40" fill="hold">
                            <p:stCondLst>
                              <p:cond delay="18000"/>
                            </p:stCondLst>
                            <p:childTnLst>
                              <p:par>
                                <p:cTn id="41" presetID="2" presetClass="entr" presetSubtype="3"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1+#ppt_w/2"/>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0034" y="1643050"/>
            <a:ext cx="7929618" cy="5355312"/>
          </a:xfrm>
          <a:prstGeom prst="rect">
            <a:avLst/>
          </a:prstGeom>
          <a:noFill/>
        </p:spPr>
        <p:txBody>
          <a:bodyPr wrap="square" rtlCol="0">
            <a:spAutoFit/>
          </a:bodyPr>
          <a:lstStyle/>
          <a:p>
            <a:pPr marL="342900" indent="-342900">
              <a:buAutoNum type="arabicPeriod"/>
            </a:pPr>
            <a:r>
              <a:rPr lang="en-ZA" dirty="0" smtClean="0">
                <a:solidFill>
                  <a:srgbClr val="002060"/>
                </a:solidFill>
              </a:rPr>
              <a:t>Software settings</a:t>
            </a:r>
          </a:p>
          <a:p>
            <a:pPr marL="342900" indent="-342900">
              <a:buAutoNum type="arabicPeriod"/>
            </a:pPr>
            <a:endParaRPr lang="en-ZA" dirty="0">
              <a:solidFill>
                <a:srgbClr val="002060"/>
              </a:solidFill>
            </a:endParaRPr>
          </a:p>
          <a:p>
            <a:pPr marL="342900" indent="-342900">
              <a:buAutoNum type="arabicPeriod" startAt="2"/>
            </a:pPr>
            <a:r>
              <a:rPr lang="en-ZA" dirty="0" smtClean="0">
                <a:solidFill>
                  <a:srgbClr val="002060"/>
                </a:solidFill>
              </a:rPr>
              <a:t>Cubic </a:t>
            </a:r>
            <a:r>
              <a:rPr lang="en-ZA" dirty="0">
                <a:solidFill>
                  <a:srgbClr val="002060"/>
                </a:solidFill>
              </a:rPr>
              <a:t>Business Model™ in the General </a:t>
            </a:r>
            <a:r>
              <a:rPr lang="en-ZA" dirty="0" smtClean="0">
                <a:solidFill>
                  <a:srgbClr val="002060"/>
                </a:solidFill>
              </a:rPr>
              <a:t>Ledger</a:t>
            </a:r>
          </a:p>
          <a:p>
            <a:pPr marL="342900" indent="-342900">
              <a:buAutoNum type="arabicPeriod" startAt="2"/>
            </a:pPr>
            <a:endParaRPr lang="en-ZA" dirty="0">
              <a:solidFill>
                <a:srgbClr val="002060"/>
              </a:solidFill>
            </a:endParaRPr>
          </a:p>
          <a:p>
            <a:pPr marL="342900" indent="-342900">
              <a:buAutoNum type="arabicPeriod" startAt="3"/>
            </a:pPr>
            <a:r>
              <a:rPr lang="en-ZA" dirty="0" smtClean="0">
                <a:solidFill>
                  <a:srgbClr val="002060"/>
                </a:solidFill>
              </a:rPr>
              <a:t>Asset classification</a:t>
            </a:r>
          </a:p>
          <a:p>
            <a:pPr marL="342900" indent="-342900">
              <a:buAutoNum type="arabicPeriod" startAt="3"/>
            </a:pPr>
            <a:endParaRPr lang="en-ZA" dirty="0">
              <a:solidFill>
                <a:srgbClr val="002060"/>
              </a:solidFill>
            </a:endParaRPr>
          </a:p>
          <a:p>
            <a:pPr marL="342900" indent="-342900">
              <a:buAutoNum type="arabicPeriod" startAt="4"/>
            </a:pPr>
            <a:r>
              <a:rPr lang="en-ZA" dirty="0" smtClean="0">
                <a:solidFill>
                  <a:srgbClr val="002060"/>
                </a:solidFill>
              </a:rPr>
              <a:t>Product </a:t>
            </a:r>
            <a:r>
              <a:rPr lang="en-ZA" dirty="0">
                <a:solidFill>
                  <a:srgbClr val="002060"/>
                </a:solidFill>
              </a:rPr>
              <a:t>/ Material / Item classification / </a:t>
            </a:r>
            <a:r>
              <a:rPr lang="en-ZA" dirty="0" smtClean="0">
                <a:solidFill>
                  <a:srgbClr val="002060"/>
                </a:solidFill>
              </a:rPr>
              <a:t>catalogue</a:t>
            </a:r>
          </a:p>
          <a:p>
            <a:pPr marL="342900" indent="-342900">
              <a:buAutoNum type="arabicPeriod" startAt="4"/>
            </a:pPr>
            <a:endParaRPr lang="en-ZA" dirty="0">
              <a:solidFill>
                <a:srgbClr val="002060"/>
              </a:solidFill>
            </a:endParaRPr>
          </a:p>
          <a:p>
            <a:pPr marL="342900" indent="-342900">
              <a:buAutoNum type="arabicPeriod" startAt="5"/>
            </a:pPr>
            <a:r>
              <a:rPr lang="en-ZA" dirty="0" smtClean="0">
                <a:solidFill>
                  <a:srgbClr val="002060"/>
                </a:solidFill>
              </a:rPr>
              <a:t>Classification </a:t>
            </a:r>
            <a:r>
              <a:rPr lang="en-ZA" dirty="0">
                <a:solidFill>
                  <a:srgbClr val="002060"/>
                </a:solidFill>
              </a:rPr>
              <a:t>of </a:t>
            </a:r>
            <a:r>
              <a:rPr lang="en-ZA" dirty="0" smtClean="0">
                <a:solidFill>
                  <a:srgbClr val="002060"/>
                </a:solidFill>
              </a:rPr>
              <a:t>Personnel</a:t>
            </a:r>
          </a:p>
          <a:p>
            <a:pPr marL="342900" indent="-342900">
              <a:buAutoNum type="arabicPeriod" startAt="5"/>
            </a:pPr>
            <a:endParaRPr lang="en-ZA" dirty="0">
              <a:solidFill>
                <a:srgbClr val="002060"/>
              </a:solidFill>
            </a:endParaRPr>
          </a:p>
          <a:p>
            <a:pPr marL="342900" indent="-342900">
              <a:buAutoNum type="arabicPeriod" startAt="6"/>
            </a:pPr>
            <a:r>
              <a:rPr lang="en-ZA" dirty="0" smtClean="0">
                <a:solidFill>
                  <a:srgbClr val="002060"/>
                </a:solidFill>
              </a:rPr>
              <a:t>Other </a:t>
            </a:r>
            <a:r>
              <a:rPr lang="en-ZA" dirty="0">
                <a:solidFill>
                  <a:srgbClr val="002060"/>
                </a:solidFill>
              </a:rPr>
              <a:t>specific </a:t>
            </a:r>
            <a:r>
              <a:rPr lang="en-ZA" dirty="0" smtClean="0">
                <a:solidFill>
                  <a:srgbClr val="002060"/>
                </a:solidFill>
              </a:rPr>
              <a:t>classifications</a:t>
            </a:r>
          </a:p>
          <a:p>
            <a:pPr marL="342900" indent="-342900">
              <a:buAutoNum type="arabicPeriod" startAt="6"/>
            </a:pPr>
            <a:endParaRPr lang="en-ZA" dirty="0">
              <a:solidFill>
                <a:srgbClr val="002060"/>
              </a:solidFill>
            </a:endParaRPr>
          </a:p>
          <a:p>
            <a:pPr marL="342900" indent="-342900">
              <a:buAutoNum type="arabicPeriod" startAt="7"/>
            </a:pPr>
            <a:r>
              <a:rPr lang="en-ZA" dirty="0" smtClean="0">
                <a:solidFill>
                  <a:srgbClr val="002060"/>
                </a:solidFill>
              </a:rPr>
              <a:t>Unique </a:t>
            </a:r>
            <a:r>
              <a:rPr lang="en-ZA" dirty="0">
                <a:solidFill>
                  <a:srgbClr val="002060"/>
                </a:solidFill>
              </a:rPr>
              <a:t>attributes on Products and other classification master </a:t>
            </a:r>
            <a:r>
              <a:rPr lang="en-ZA" dirty="0" smtClean="0">
                <a:solidFill>
                  <a:srgbClr val="002060"/>
                </a:solidFill>
              </a:rPr>
              <a:t>data</a:t>
            </a:r>
          </a:p>
          <a:p>
            <a:pPr marL="342900" indent="-342900">
              <a:buAutoNum type="arabicPeriod" startAt="7"/>
            </a:pPr>
            <a:endParaRPr lang="en-ZA" dirty="0">
              <a:solidFill>
                <a:srgbClr val="002060"/>
              </a:solidFill>
            </a:endParaRPr>
          </a:p>
          <a:p>
            <a:pPr marL="342900" indent="-342900">
              <a:buAutoNum type="arabicPeriod" startAt="8"/>
            </a:pPr>
            <a:r>
              <a:rPr lang="en-ZA" dirty="0" smtClean="0">
                <a:solidFill>
                  <a:srgbClr val="002060"/>
                </a:solidFill>
              </a:rPr>
              <a:t>General </a:t>
            </a:r>
            <a:r>
              <a:rPr lang="en-ZA" dirty="0">
                <a:solidFill>
                  <a:srgbClr val="002060"/>
                </a:solidFill>
              </a:rPr>
              <a:t>record level attribute </a:t>
            </a:r>
            <a:r>
              <a:rPr lang="en-ZA" dirty="0" smtClean="0">
                <a:solidFill>
                  <a:srgbClr val="002060"/>
                </a:solidFill>
              </a:rPr>
              <a:t>settings</a:t>
            </a:r>
          </a:p>
          <a:p>
            <a:pPr marL="342900" indent="-342900">
              <a:buAutoNum type="arabicPeriod" startAt="8"/>
            </a:pPr>
            <a:endParaRPr lang="en-ZA" dirty="0">
              <a:solidFill>
                <a:srgbClr val="002060"/>
              </a:solidFill>
            </a:endParaRPr>
          </a:p>
          <a:p>
            <a:r>
              <a:rPr lang="en-ZA" dirty="0" smtClean="0">
                <a:solidFill>
                  <a:srgbClr val="002060"/>
                </a:solidFill>
              </a:rPr>
              <a:t>9.  Other </a:t>
            </a:r>
            <a:r>
              <a:rPr lang="en-ZA" dirty="0">
                <a:solidFill>
                  <a:srgbClr val="002060"/>
                </a:solidFill>
              </a:rPr>
              <a:t>configuration settings</a:t>
            </a:r>
          </a:p>
          <a:p>
            <a:pPr>
              <a:buFont typeface="Wingdings" pitchFamily="2" charset="2"/>
              <a:buChar char="Ø"/>
            </a:pPr>
            <a:endParaRPr lang="en-US" b="1" dirty="0">
              <a:solidFill>
                <a:srgbClr val="002060"/>
              </a:solidFill>
            </a:endParaRPr>
          </a:p>
        </p:txBody>
      </p:sp>
      <p:pic>
        <p:nvPicPr>
          <p:cNvPr id="6" name="Picture 2"/>
          <p:cNvPicPr>
            <a:picLocks noChangeAspect="1" noChangeArrowheads="1"/>
          </p:cNvPicPr>
          <p:nvPr/>
        </p:nvPicPr>
        <p:blipFill>
          <a:blip r:embed="rId3" cstate="print"/>
          <a:srcRect/>
          <a:stretch>
            <a:fillRect/>
          </a:stretch>
        </p:blipFill>
        <p:spPr bwMode="auto">
          <a:xfrm>
            <a:off x="6372200" y="1484784"/>
            <a:ext cx="2771800" cy="184460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23528" y="214290"/>
            <a:ext cx="6888264" cy="785817"/>
          </a:xfrm>
          <a:prstGeom prst="rect">
            <a:avLst/>
          </a:prstGeom>
        </p:spPr>
        <p:txBody>
          <a:bodyPr vert="horz" lIns="91440" tIns="45720" rIns="91440" bIns="45720" rtlCol="0" anchor="ctr">
            <a:noAutofit/>
          </a:bodyPr>
          <a:lstStyle/>
          <a:p>
            <a:r>
              <a:rPr lang="en-ZA" sz="2400" b="1" dirty="0" smtClean="0">
                <a:solidFill>
                  <a:srgbClr val="002060"/>
                </a:solidFill>
              </a:rPr>
              <a:t>Components of Precision Configuration</a:t>
            </a:r>
          </a:p>
        </p:txBody>
      </p:sp>
    </p:spTree>
    <p:extLst>
      <p:ext uri="{BB962C8B-B14F-4D97-AF65-F5344CB8AC3E}">
        <p14:creationId xmlns:p14="http://schemas.microsoft.com/office/powerpoint/2010/main" val="369496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2000"/>
                                        <p:tgtEl>
                                          <p:spTgt spid="8">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2000"/>
                                        <p:tgtEl>
                                          <p:spTgt spid="8">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fade">
                                      <p:cBhvr>
                                        <p:cTn id="31" dur="2000"/>
                                        <p:tgtEl>
                                          <p:spTgt spid="8">
                                            <p:txEl>
                                              <p:pRg st="10" end="10"/>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2000"/>
                                        <p:tgtEl>
                                          <p:spTgt spid="8">
                                            <p:txEl>
                                              <p:pRg st="12" end="12"/>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animEffect transition="in" filter="fade">
                                      <p:cBhvr>
                                        <p:cTn id="39" dur="2000"/>
                                        <p:tgtEl>
                                          <p:spTgt spid="8">
                                            <p:txEl>
                                              <p:pRg st="14" end="14"/>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8">
                                            <p:txEl>
                                              <p:pRg st="16" end="16"/>
                                            </p:txEl>
                                          </p:spTgt>
                                        </p:tgtEl>
                                        <p:attrNameLst>
                                          <p:attrName>style.visibility</p:attrName>
                                        </p:attrNameLst>
                                      </p:cBhvr>
                                      <p:to>
                                        <p:strVal val="visible"/>
                                      </p:to>
                                    </p:set>
                                    <p:animEffect transition="in" filter="fade">
                                      <p:cBhvr>
                                        <p:cTn id="43" dur="2000"/>
                                        <p:tgtEl>
                                          <p:spTgt spid="8">
                                            <p:txEl>
                                              <p:pRg st="16" end="16"/>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childTnLst>
                          </p:cTn>
                        </p:par>
                        <p:par>
                          <p:cTn id="48" fill="hold">
                            <p:stCondLst>
                              <p:cond delay="21000"/>
                            </p:stCondLst>
                            <p:childTnLst>
                              <p:par>
                                <p:cTn id="49" presetID="2" presetClass="entr" presetSubtype="3"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1+#ppt_w/2"/>
                                          </p:val>
                                        </p:tav>
                                        <p:tav tm="100000">
                                          <p:val>
                                            <p:strVal val="#ppt_x"/>
                                          </p:val>
                                        </p:tav>
                                      </p:tavLst>
                                    </p:anim>
                                    <p:anim calcmode="lin" valueType="num">
                                      <p:cBhvr additive="base">
                                        <p:cTn id="5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858048" cy="785817"/>
          </a:xfrm>
          <a:prstGeom prst="rect">
            <a:avLst/>
          </a:prstGeom>
        </p:spPr>
        <p:txBody>
          <a:bodyPr vert="horz" lIns="91440" tIns="45720" rIns="91440" bIns="45720" rtlCol="0" anchor="ctr">
            <a:noAutofit/>
          </a:bodyPr>
          <a:lstStyle/>
          <a:p>
            <a:r>
              <a:rPr lang="en-ZA" sz="2400" b="1" dirty="0" smtClean="0">
                <a:solidFill>
                  <a:srgbClr val="002060"/>
                </a:solidFill>
              </a:rPr>
              <a:t>The precision configuration process</a:t>
            </a:r>
          </a:p>
        </p:txBody>
      </p:sp>
      <p:sp>
        <p:nvSpPr>
          <p:cNvPr id="114" name="TextBox 113"/>
          <p:cNvSpPr txBox="1"/>
          <p:nvPr/>
        </p:nvSpPr>
        <p:spPr>
          <a:xfrm>
            <a:off x="1571604" y="6488668"/>
            <a:ext cx="6357982" cy="369332"/>
          </a:xfrm>
          <a:prstGeom prst="rect">
            <a:avLst/>
          </a:prstGeom>
          <a:noFill/>
        </p:spPr>
        <p:txBody>
          <a:bodyPr wrap="square" rtlCol="0">
            <a:spAutoFit/>
          </a:bodyPr>
          <a:lstStyle/>
          <a:p>
            <a:pPr algn="ctr"/>
            <a:r>
              <a:rPr lang="en-ZA" b="1" dirty="0" smtClean="0"/>
              <a:t>Strictly confidential – privileged information</a:t>
            </a:r>
            <a:endParaRPr lang="en-US" b="1" dirty="0"/>
          </a:p>
        </p:txBody>
      </p:sp>
      <p:sp>
        <p:nvSpPr>
          <p:cNvPr id="8" name="Rounded Rectangle 7"/>
          <p:cNvSpPr/>
          <p:nvPr/>
        </p:nvSpPr>
        <p:spPr>
          <a:xfrm>
            <a:off x="285720" y="1928802"/>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Essence of the business</a:t>
            </a:r>
            <a:endParaRPr lang="en-US" dirty="0"/>
          </a:p>
        </p:txBody>
      </p:sp>
      <p:sp>
        <p:nvSpPr>
          <p:cNvPr id="9" name="Rounded Rectangle 8"/>
          <p:cNvSpPr/>
          <p:nvPr/>
        </p:nvSpPr>
        <p:spPr>
          <a:xfrm>
            <a:off x="285720" y="2786058"/>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Business fundamentals</a:t>
            </a:r>
            <a:endParaRPr lang="en-US" dirty="0"/>
          </a:p>
        </p:txBody>
      </p:sp>
      <p:sp>
        <p:nvSpPr>
          <p:cNvPr id="10" name="Rounded Rectangle 9"/>
          <p:cNvSpPr/>
          <p:nvPr/>
        </p:nvSpPr>
        <p:spPr>
          <a:xfrm>
            <a:off x="285720" y="3643314"/>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err="1" smtClean="0"/>
              <a:t>ERP</a:t>
            </a:r>
            <a:r>
              <a:rPr lang="en-ZA" dirty="0" smtClean="0"/>
              <a:t> fundamentals</a:t>
            </a:r>
            <a:endParaRPr lang="en-US" dirty="0"/>
          </a:p>
        </p:txBody>
      </p:sp>
      <p:sp>
        <p:nvSpPr>
          <p:cNvPr id="11" name="Rounded Rectangle 10"/>
          <p:cNvSpPr/>
          <p:nvPr/>
        </p:nvSpPr>
        <p:spPr>
          <a:xfrm>
            <a:off x="285720" y="4500570"/>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Develop Hierarchies</a:t>
            </a:r>
            <a:endParaRPr lang="en-US" dirty="0"/>
          </a:p>
        </p:txBody>
      </p:sp>
      <p:sp>
        <p:nvSpPr>
          <p:cNvPr id="12" name="Rounded Rectangle 11"/>
          <p:cNvSpPr/>
          <p:nvPr/>
        </p:nvSpPr>
        <p:spPr>
          <a:xfrm>
            <a:off x="285720" y="5357826"/>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(Assemble)</a:t>
            </a:r>
          </a:p>
          <a:p>
            <a:pPr algn="ctr"/>
            <a:r>
              <a:rPr lang="en-ZA" dirty="0" smtClean="0"/>
              <a:t>(Cubes) </a:t>
            </a:r>
            <a:endParaRPr lang="en-US" dirty="0"/>
          </a:p>
        </p:txBody>
      </p:sp>
      <p:sp>
        <p:nvSpPr>
          <p:cNvPr id="13" name="Rounded Rectangle 12"/>
          <p:cNvSpPr/>
          <p:nvPr/>
        </p:nvSpPr>
        <p:spPr>
          <a:xfrm>
            <a:off x="3571868" y="1928802"/>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Configuration &amp; integration</a:t>
            </a:r>
            <a:endParaRPr lang="en-US" dirty="0"/>
          </a:p>
        </p:txBody>
      </p:sp>
      <p:sp>
        <p:nvSpPr>
          <p:cNvPr id="14" name="Rounded Rectangle 13"/>
          <p:cNvSpPr/>
          <p:nvPr/>
        </p:nvSpPr>
        <p:spPr>
          <a:xfrm>
            <a:off x="3571868" y="2786058"/>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Basic reports</a:t>
            </a:r>
            <a:endParaRPr lang="en-US" dirty="0"/>
          </a:p>
        </p:txBody>
      </p:sp>
      <p:sp>
        <p:nvSpPr>
          <p:cNvPr id="15" name="Rounded Rectangle 14"/>
          <p:cNvSpPr/>
          <p:nvPr/>
        </p:nvSpPr>
        <p:spPr>
          <a:xfrm>
            <a:off x="3571868" y="3643314"/>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BI </a:t>
            </a:r>
            <a:r>
              <a:rPr lang="en-ZA" dirty="0" err="1" smtClean="0"/>
              <a:t>ETL</a:t>
            </a:r>
            <a:endParaRPr lang="en-ZA" dirty="0" smtClean="0"/>
          </a:p>
          <a:p>
            <a:pPr algn="ctr"/>
            <a:r>
              <a:rPr lang="en-ZA" dirty="0" smtClean="0"/>
              <a:t>Dashboards</a:t>
            </a:r>
            <a:endParaRPr lang="en-US" dirty="0"/>
          </a:p>
        </p:txBody>
      </p:sp>
      <p:sp>
        <p:nvSpPr>
          <p:cNvPr id="16" name="Rounded Rectangle 15"/>
          <p:cNvSpPr/>
          <p:nvPr/>
        </p:nvSpPr>
        <p:spPr>
          <a:xfrm>
            <a:off x="3571868" y="4500570"/>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Economic &amp; other models</a:t>
            </a:r>
            <a:endParaRPr lang="en-US" dirty="0"/>
          </a:p>
        </p:txBody>
      </p:sp>
      <p:sp>
        <p:nvSpPr>
          <p:cNvPr id="17" name="Rounded Rectangle 16"/>
          <p:cNvSpPr/>
          <p:nvPr/>
        </p:nvSpPr>
        <p:spPr>
          <a:xfrm>
            <a:off x="3571868" y="5357826"/>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Better decisions</a:t>
            </a:r>
          </a:p>
          <a:p>
            <a:pPr algn="ctr"/>
            <a:r>
              <a:rPr lang="en-ZA" dirty="0" smtClean="0"/>
              <a:t>THRIVE</a:t>
            </a:r>
            <a:endParaRPr lang="en-US" dirty="0"/>
          </a:p>
        </p:txBody>
      </p:sp>
      <p:sp>
        <p:nvSpPr>
          <p:cNvPr id="18" name="Rounded Rectangle 17"/>
          <p:cNvSpPr/>
          <p:nvPr/>
        </p:nvSpPr>
        <p:spPr>
          <a:xfrm>
            <a:off x="6572264" y="1928802"/>
            <a:ext cx="214314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Taxonomy </a:t>
            </a:r>
            <a:r>
              <a:rPr lang="en-ZA" dirty="0" err="1" smtClean="0"/>
              <a:t>config</a:t>
            </a:r>
            <a:r>
              <a:rPr lang="en-ZA" dirty="0" smtClean="0"/>
              <a:t> mgmt</a:t>
            </a:r>
            <a:endParaRPr lang="en-US" dirty="0"/>
          </a:p>
        </p:txBody>
      </p:sp>
      <p:cxnSp>
        <p:nvCxnSpPr>
          <p:cNvPr id="20" name="Straight Arrow Connector 19"/>
          <p:cNvCxnSpPr>
            <a:stCxn id="8" idx="2"/>
          </p:cNvCxnSpPr>
          <p:nvPr/>
        </p:nvCxnSpPr>
        <p:spPr>
          <a:xfrm rot="5400000">
            <a:off x="1214414" y="2714620"/>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1215208" y="3571082"/>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1215208" y="4428338"/>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1215208" y="5214156"/>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4429918" y="2713826"/>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4429918" y="1856570"/>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429918" y="5214156"/>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4429918" y="4356900"/>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4429918" y="3571082"/>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7358876" y="1856570"/>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1215208" y="6142850"/>
            <a:ext cx="285752"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57290" y="6215082"/>
            <a:ext cx="1571636"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709586" y="3933828"/>
            <a:ext cx="4510118" cy="7143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00364" y="1714488"/>
            <a:ext cx="1571636"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00562" y="1714488"/>
            <a:ext cx="3000396"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5653888" y="4347376"/>
            <a:ext cx="3633814" cy="82550"/>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143240" y="5214950"/>
            <a:ext cx="3071834" cy="10001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500"/>
                                        <p:tgtEl>
                                          <p:spTgt spid="17"/>
                                        </p:tgtEl>
                                      </p:cBhvr>
                                    </p:animEffect>
                                  </p:childTnLst>
                                </p:cTn>
                              </p:par>
                            </p:childTnLst>
                          </p:cTn>
                        </p:par>
                        <p:par>
                          <p:cTn id="112" fill="hold">
                            <p:stCondLst>
                              <p:cond delay="13500"/>
                            </p:stCondLst>
                            <p:childTnLst>
                              <p:par>
                                <p:cTn id="113" presetID="2" presetClass="entr" presetSubtype="3" fill="hold" grpId="0"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1+#ppt_w/2"/>
                                          </p:val>
                                        </p:tav>
                                        <p:tav tm="100000">
                                          <p:val>
                                            <p:strVal val="#ppt_x"/>
                                          </p:val>
                                        </p:tav>
                                      </p:tavLst>
                                    </p:anim>
                                    <p:anim calcmode="lin" valueType="num">
                                      <p:cBhvr additive="base">
                                        <p:cTn id="116"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785902"/>
            <a:ext cx="9001156" cy="3643362"/>
          </a:xfrm>
        </p:spPr>
        <p:txBody>
          <a:bodyPr>
            <a:noAutofit/>
          </a:bodyPr>
          <a:lstStyle/>
          <a:p>
            <a:pPr>
              <a:buFont typeface="+mj-lt"/>
              <a:buAutoNum type="arabicPeriod"/>
            </a:pPr>
            <a:r>
              <a:rPr lang="en-US" sz="1800" dirty="0" smtClean="0">
                <a:solidFill>
                  <a:srgbClr val="150C8E"/>
                </a:solidFill>
              </a:rPr>
              <a:t>Days spent with CFO designing the codes -- first year massive improvement in management information, one less clerk, financials signed off without qualifications six WEEKS after month end.</a:t>
            </a:r>
          </a:p>
          <a:p>
            <a:pPr>
              <a:buFont typeface="+mj-lt"/>
              <a:buAutoNum type="arabicPeriod"/>
            </a:pPr>
            <a:endParaRPr lang="en-US" sz="1800" dirty="0" smtClean="0">
              <a:solidFill>
                <a:srgbClr val="150C8E"/>
              </a:solidFill>
            </a:endParaRPr>
          </a:p>
          <a:p>
            <a:pPr>
              <a:buFont typeface="+mj-lt"/>
              <a:buAutoNum type="arabicPeriod"/>
            </a:pPr>
            <a:r>
              <a:rPr lang="en-US" sz="1800" dirty="0" smtClean="0">
                <a:solidFill>
                  <a:srgbClr val="150C8E"/>
                </a:solidFill>
              </a:rPr>
              <a:t>Ten days spent with a director of the company consulting with other directors and managers to design codes -- four clerks instead of 12, an extremely wide range of management information, captured 90% of the data instead of 10%.</a:t>
            </a:r>
          </a:p>
          <a:p>
            <a:pPr>
              <a:buFont typeface="+mj-lt"/>
              <a:buAutoNum type="arabicPeriod"/>
            </a:pPr>
            <a:endParaRPr lang="en-US" sz="1800" dirty="0" smtClean="0">
              <a:solidFill>
                <a:srgbClr val="150C8E"/>
              </a:solidFill>
            </a:endParaRPr>
          </a:p>
          <a:p>
            <a:pPr>
              <a:buFont typeface="+mj-lt"/>
              <a:buAutoNum type="arabicPeriod"/>
            </a:pPr>
            <a:r>
              <a:rPr lang="en-US" sz="1800" dirty="0" smtClean="0">
                <a:solidFill>
                  <a:srgbClr val="150C8E"/>
                </a:solidFill>
              </a:rPr>
              <a:t>Six days spent with CFO’s of operating divisions and major subsidiaries to identify core economic drivers for a group of over 200 companies and develop the headlines of the group consolidation ledger -- dramatic improvement in management information.</a:t>
            </a:r>
            <a:endParaRPr lang="en-US" sz="18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normAutofit fontScale="90000"/>
          </a:bodyPr>
          <a:lstStyle/>
          <a:p>
            <a:pPr algn="l"/>
            <a:r>
              <a:rPr lang="en-ZA" sz="2400" b="1" dirty="0" smtClean="0">
                <a:solidFill>
                  <a:schemeClr val="tx2"/>
                </a:solidFill>
                <a:latin typeface="Verdana" pitchFamily="34" charset="0"/>
              </a:rPr>
              <a:t>Precision content engineering</a:t>
            </a:r>
            <a:br>
              <a:rPr lang="en-ZA" sz="2400" b="1" dirty="0" smtClean="0">
                <a:solidFill>
                  <a:schemeClr val="tx2"/>
                </a:solidFill>
                <a:latin typeface="Verdana" pitchFamily="34" charset="0"/>
              </a:rPr>
            </a:br>
            <a:r>
              <a:rPr lang="en-ZA" sz="2400" b="1" dirty="0" smtClean="0">
                <a:solidFill>
                  <a:schemeClr val="tx2"/>
                </a:solidFill>
                <a:latin typeface="Verdana" pitchFamily="34" charset="0"/>
              </a:rPr>
              <a:t>Key driver of successful</a:t>
            </a:r>
            <a:br>
              <a:rPr lang="en-ZA" sz="2400" b="1" dirty="0" smtClean="0">
                <a:solidFill>
                  <a:schemeClr val="tx2"/>
                </a:solidFill>
                <a:latin typeface="Verdana" pitchFamily="34" charset="0"/>
              </a:rPr>
            </a:br>
            <a:r>
              <a:rPr lang="en-ZA" sz="2400" b="1" dirty="0" smtClean="0">
                <a:solidFill>
                  <a:schemeClr val="tx2"/>
                </a:solidFill>
                <a:latin typeface="Verdana" pitchFamily="34" charset="0"/>
              </a:rPr>
              <a:t>implementations</a:t>
            </a:r>
          </a:p>
        </p:txBody>
      </p:sp>
      <p:sp>
        <p:nvSpPr>
          <p:cNvPr id="7" name="Content Placeholder 3"/>
          <p:cNvSpPr txBox="1">
            <a:spLocks/>
          </p:cNvSpPr>
          <p:nvPr/>
        </p:nvSpPr>
        <p:spPr>
          <a:xfrm>
            <a:off x="4429124" y="1724012"/>
            <a:ext cx="4867276"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10" name="Rectangle 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5720" y="6000768"/>
            <a:ext cx="8643998" cy="646331"/>
          </a:xfrm>
          <a:prstGeom prst="rect">
            <a:avLst/>
          </a:prstGeom>
          <a:noFill/>
        </p:spPr>
        <p:txBody>
          <a:bodyPr wrap="square" rtlCol="0">
            <a:spAutoFit/>
          </a:bodyPr>
          <a:lstStyle/>
          <a:p>
            <a:r>
              <a:rPr lang="en-US" dirty="0" smtClean="0"/>
              <a:t>The subject of this section is of critical importance -- it is the content that makes the difference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2000"/>
                                        <p:tgtEl>
                                          <p:spTgt spid="4">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2000"/>
                                        <p:tgtEl>
                                          <p:spTgt spid="4">
                                            <p:txEl>
                                              <p:pRg st="4" end="4"/>
                                            </p:txEl>
                                          </p:spTgt>
                                        </p:tgtEl>
                                      </p:cBhvr>
                                    </p:animEffect>
                                  </p:childTnLst>
                                </p:cTn>
                              </p:par>
                            </p:childTnLst>
                          </p:cTn>
                        </p:par>
                        <p:par>
                          <p:cTn id="16" fill="hold">
                            <p:stCondLst>
                              <p:cond delay="60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000"/>
                                        <p:tgtEl>
                                          <p:spTgt spid="7">
                                            <p:txEl>
                                              <p:pRg st="0" end="0"/>
                                            </p:txEl>
                                          </p:spTgt>
                                        </p:tgtEl>
                                      </p:cBhvr>
                                    </p:animEffect>
                                  </p:childTnLst>
                                </p:cTn>
                              </p:par>
                            </p:childTnLst>
                          </p:cTn>
                        </p:par>
                        <p:par>
                          <p:cTn id="20" fill="hold">
                            <p:stCondLst>
                              <p:cond delay="8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Benefits of a comprehensive integrated intelligent information model</a:t>
            </a:r>
          </a:p>
        </p:txBody>
      </p:sp>
      <p:pic>
        <p:nvPicPr>
          <p:cNvPr id="1026" name="Picture 2"/>
          <p:cNvPicPr>
            <a:picLocks noChangeAspect="1" noChangeArrowheads="1"/>
          </p:cNvPicPr>
          <p:nvPr/>
        </p:nvPicPr>
        <p:blipFill>
          <a:blip r:embed="rId3" cstate="print"/>
          <a:srcRect/>
          <a:stretch>
            <a:fillRect/>
          </a:stretch>
        </p:blipFill>
        <p:spPr bwMode="auto">
          <a:xfrm>
            <a:off x="66788" y="1500174"/>
            <a:ext cx="2219196" cy="135732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000892" y="1499438"/>
            <a:ext cx="2071670" cy="1429496"/>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286116" y="1785926"/>
            <a:ext cx="2728976" cy="2363698"/>
          </a:xfrm>
          <a:prstGeom prst="rect">
            <a:avLst/>
          </a:prstGeom>
          <a:noFill/>
          <a:ln w="9525">
            <a:noFill/>
            <a:miter lim="800000"/>
            <a:headEnd/>
            <a:tailEnd/>
          </a:ln>
          <a:effectLst/>
        </p:spPr>
      </p:pic>
      <p:sp>
        <p:nvSpPr>
          <p:cNvPr id="10" name="Rounded Rectangle 9"/>
          <p:cNvSpPr/>
          <p:nvPr/>
        </p:nvSpPr>
        <p:spPr>
          <a:xfrm>
            <a:off x="1142976"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GL</a:t>
            </a:r>
            <a:endParaRPr lang="en-US" b="1" dirty="0"/>
          </a:p>
        </p:txBody>
      </p:sp>
      <p:sp>
        <p:nvSpPr>
          <p:cNvPr id="11" name="Rounded Rectangle 10"/>
          <p:cNvSpPr/>
          <p:nvPr/>
        </p:nvSpPr>
        <p:spPr>
          <a:xfrm>
            <a:off x="2285984" y="5643578"/>
            <a:ext cx="642942"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MM</a:t>
            </a:r>
            <a:endParaRPr lang="en-US" b="1" dirty="0"/>
          </a:p>
        </p:txBody>
      </p:sp>
      <p:sp>
        <p:nvSpPr>
          <p:cNvPr id="12" name="Rounded Rectangle 11"/>
          <p:cNvSpPr/>
          <p:nvPr/>
        </p:nvSpPr>
        <p:spPr>
          <a:xfrm>
            <a:off x="3571868"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IM</a:t>
            </a:r>
            <a:endParaRPr lang="en-US" b="1" dirty="0"/>
          </a:p>
        </p:txBody>
      </p:sp>
      <p:sp>
        <p:nvSpPr>
          <p:cNvPr id="13" name="Rounded Rectangle 12"/>
          <p:cNvSpPr/>
          <p:nvPr/>
        </p:nvSpPr>
        <p:spPr>
          <a:xfrm>
            <a:off x="4786314"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PM</a:t>
            </a:r>
            <a:endParaRPr lang="en-US" b="1" dirty="0"/>
          </a:p>
        </p:txBody>
      </p:sp>
      <p:sp>
        <p:nvSpPr>
          <p:cNvPr id="14" name="Rounded Rectangle 13"/>
          <p:cNvSpPr/>
          <p:nvPr/>
        </p:nvSpPr>
        <p:spPr>
          <a:xfrm>
            <a:off x="6143636"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PC</a:t>
            </a:r>
            <a:endParaRPr lang="en-US" b="1" dirty="0"/>
          </a:p>
        </p:txBody>
      </p:sp>
      <p:sp>
        <p:nvSpPr>
          <p:cNvPr id="15" name="Rounded Rectangle 14"/>
          <p:cNvSpPr/>
          <p:nvPr/>
        </p:nvSpPr>
        <p:spPr>
          <a:xfrm>
            <a:off x="7358082" y="5643578"/>
            <a:ext cx="714380"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etc</a:t>
            </a:r>
            <a:endParaRPr lang="en-US" b="1" dirty="0"/>
          </a:p>
        </p:txBody>
      </p:sp>
      <p:sp>
        <p:nvSpPr>
          <p:cNvPr id="17" name="Rounded Rectangle 16"/>
          <p:cNvSpPr/>
          <p:nvPr/>
        </p:nvSpPr>
        <p:spPr>
          <a:xfrm>
            <a:off x="2000232" y="3857628"/>
            <a:ext cx="4929222"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Comprehensive integrated economic and operational model</a:t>
            </a:r>
          </a:p>
          <a:p>
            <a:pPr algn="ctr"/>
            <a:r>
              <a:rPr lang="en-ZA" b="1" dirty="0" smtClean="0"/>
              <a:t>with precision strategic taxonomies</a:t>
            </a:r>
            <a:endParaRPr lang="en-US" b="1" dirty="0"/>
          </a:p>
        </p:txBody>
      </p:sp>
      <p:cxnSp>
        <p:nvCxnSpPr>
          <p:cNvPr id="18" name="Straight Arrow Connector 17"/>
          <p:cNvCxnSpPr>
            <a:stCxn id="10" idx="0"/>
          </p:cNvCxnSpPr>
          <p:nvPr/>
        </p:nvCxnSpPr>
        <p:spPr>
          <a:xfrm rot="5400000" flipH="1" flipV="1">
            <a:off x="1464447" y="4893479"/>
            <a:ext cx="714380" cy="78581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3"/>
            <a:endCxn id="11" idx="1"/>
          </p:cNvCxnSpPr>
          <p:nvPr/>
        </p:nvCxnSpPr>
        <p:spPr>
          <a:xfrm>
            <a:off x="1714480" y="5965049"/>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428860" y="5000636"/>
            <a:ext cx="714380" cy="57150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3499636" y="5286388"/>
            <a:ext cx="715174" cy="79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5715008" y="5000636"/>
            <a:ext cx="714380" cy="57150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714876" y="5286388"/>
            <a:ext cx="714380"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6429388" y="4929198"/>
            <a:ext cx="1285884" cy="714380"/>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715140"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357818" y="6000768"/>
            <a:ext cx="714380"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143372"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928926"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4" name="Cloud Callout 43"/>
          <p:cNvSpPr/>
          <p:nvPr/>
        </p:nvSpPr>
        <p:spPr>
          <a:xfrm>
            <a:off x="3571868" y="71438"/>
            <a:ext cx="4071934" cy="1857364"/>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rgbClr val="FFFF00"/>
                </a:solidFill>
              </a:rPr>
              <a:t>If only I knew exactly what the relative cost of these two machines was I could compete more profitably</a:t>
            </a:r>
            <a:endParaRPr lang="en-US" sz="1600" b="1" dirty="0">
              <a:solidFill>
                <a:srgbClr val="FFFF00"/>
              </a:solidFill>
            </a:endParaRPr>
          </a:p>
        </p:txBody>
      </p:sp>
      <p:pic>
        <p:nvPicPr>
          <p:cNvPr id="65" name="Picture 2"/>
          <p:cNvPicPr>
            <a:picLocks noChangeAspect="1" noChangeArrowheads="1"/>
          </p:cNvPicPr>
          <p:nvPr/>
        </p:nvPicPr>
        <p:blipFill>
          <a:blip r:embed="rId6" cstate="print"/>
          <a:srcRect/>
          <a:stretch>
            <a:fillRect/>
          </a:stretch>
        </p:blipFill>
        <p:spPr bwMode="auto">
          <a:xfrm>
            <a:off x="6935932" y="0"/>
            <a:ext cx="2208067" cy="3214686"/>
          </a:xfrm>
          <a:prstGeom prst="rect">
            <a:avLst/>
          </a:prstGeom>
          <a:noFill/>
          <a:ln w="9525">
            <a:noFill/>
            <a:miter lim="800000"/>
            <a:headEnd/>
            <a:tailEnd/>
          </a:ln>
        </p:spPr>
      </p:pic>
      <p:sp>
        <p:nvSpPr>
          <p:cNvPr id="28" name="TextBox 27"/>
          <p:cNvSpPr txBox="1"/>
          <p:nvPr/>
        </p:nvSpPr>
        <p:spPr>
          <a:xfrm>
            <a:off x="1000100" y="6286520"/>
            <a:ext cx="7215238" cy="369332"/>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0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1+#ppt_w/2"/>
                                          </p:val>
                                        </p:tav>
                                        <p:tav tm="100000">
                                          <p:val>
                                            <p:strVal val="#ppt_x"/>
                                          </p:val>
                                        </p:tav>
                                      </p:tavLst>
                                    </p:anim>
                                    <p:anim calcmode="lin" valueType="num">
                                      <p:cBhvr additive="base">
                                        <p:cTn id="49" dur="500" fill="hold"/>
                                        <p:tgtEl>
                                          <p:spTgt spid="28"/>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par>
                          <p:cTn id="70" fill="hold">
                            <p:stCondLst>
                              <p:cond delay="3000"/>
                            </p:stCondLst>
                            <p:childTnLst>
                              <p:par>
                                <p:cTn id="71" presetID="10"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3500"/>
                            </p:stCondLst>
                            <p:childTnLst>
                              <p:par>
                                <p:cTn id="75" presetID="10"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par>
                          <p:cTn id="78" fill="hold">
                            <p:stCondLst>
                              <p:cond delay="4000"/>
                            </p:stCondLst>
                            <p:childTnLst>
                              <p:par>
                                <p:cTn id="79" presetID="10" presetClass="entr" presetSubtype="0"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par>
                          <p:cTn id="82" fill="hold">
                            <p:stCondLst>
                              <p:cond delay="4500"/>
                            </p:stCondLst>
                            <p:childTnLst>
                              <p:par>
                                <p:cTn id="83" presetID="10"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par>
                          <p:cTn id="86" fill="hold">
                            <p:stCondLst>
                              <p:cond delay="5000"/>
                            </p:stCondLst>
                            <p:childTnLst>
                              <p:par>
                                <p:cTn id="87" presetID="10"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childTnLst>
                          </p:cTn>
                        </p:par>
                        <p:par>
                          <p:cTn id="90" fill="hold">
                            <p:stCondLst>
                              <p:cond delay="5500"/>
                            </p:stCondLst>
                            <p:childTnLst>
                              <p:par>
                                <p:cTn id="91" presetID="10"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par>
                          <p:cTn id="94" fill="hold">
                            <p:stCondLst>
                              <p:cond delay="6000"/>
                            </p:stCondLst>
                            <p:childTnLst>
                              <p:par>
                                <p:cTn id="95" presetID="10" presetClass="entr" presetSubtype="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2000"/>
                                        <p:tgtEl>
                                          <p:spTgt spid="17"/>
                                        </p:tgtEl>
                                      </p:cBhvr>
                                    </p:animEffect>
                                  </p:childTnLst>
                                </p:cTn>
                              </p:par>
                            </p:childTnLst>
                          </p:cTn>
                        </p:par>
                        <p:par>
                          <p:cTn id="98" fill="hold">
                            <p:stCondLst>
                              <p:cond delay="8000"/>
                            </p:stCondLst>
                            <p:childTnLst>
                              <p:par>
                                <p:cTn id="99" presetID="2" presetClass="entr" presetSubtype="3"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 calcmode="lin" valueType="num">
                                      <p:cBhvr additive="base">
                                        <p:cTn id="101" dur="500" fill="hold"/>
                                        <p:tgtEl>
                                          <p:spTgt spid="65"/>
                                        </p:tgtEl>
                                        <p:attrNameLst>
                                          <p:attrName>ppt_x</p:attrName>
                                        </p:attrNameLst>
                                      </p:cBhvr>
                                      <p:tavLst>
                                        <p:tav tm="0">
                                          <p:val>
                                            <p:strVal val="1+#ppt_w/2"/>
                                          </p:val>
                                        </p:tav>
                                        <p:tav tm="100000">
                                          <p:val>
                                            <p:strVal val="#ppt_x"/>
                                          </p:val>
                                        </p:tav>
                                      </p:tavLst>
                                    </p:anim>
                                    <p:anim calcmode="lin" valueType="num">
                                      <p:cBhvr additive="base">
                                        <p:cTn id="102"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P spid="44"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Characteristics of precision strategic content engineering</a:t>
            </a:r>
          </a:p>
          <a:p>
            <a:r>
              <a:rPr lang="en-ZA" sz="2400" b="1" dirty="0" smtClean="0">
                <a:solidFill>
                  <a:srgbClr val="002060"/>
                </a:solidFill>
              </a:rPr>
              <a:t>Methods and standards</a:t>
            </a:r>
          </a:p>
        </p:txBody>
      </p:sp>
      <p:sp>
        <p:nvSpPr>
          <p:cNvPr id="8" name="TextBox 7"/>
          <p:cNvSpPr txBox="1"/>
          <p:nvPr/>
        </p:nvSpPr>
        <p:spPr>
          <a:xfrm>
            <a:off x="500034" y="1643050"/>
            <a:ext cx="7929618" cy="4801314"/>
          </a:xfrm>
          <a:prstGeom prst="rect">
            <a:avLst/>
          </a:prstGeom>
          <a:noFill/>
        </p:spPr>
        <p:txBody>
          <a:bodyPr wrap="square" rtlCol="0">
            <a:spAutoFit/>
          </a:bodyPr>
          <a:lstStyle/>
          <a:p>
            <a:pPr>
              <a:buFont typeface="Wingdings" pitchFamily="2" charset="2"/>
              <a:buChar char="Ø"/>
            </a:pPr>
            <a:r>
              <a:rPr lang="en-ZA" dirty="0" smtClean="0">
                <a:solidFill>
                  <a:srgbClr val="002060"/>
                </a:solidFill>
              </a:rPr>
              <a:t>Driven by executive (strategic) decision support requirements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Fundamental first principles </a:t>
            </a:r>
            <a:r>
              <a:rPr lang="en-ZA" dirty="0" smtClean="0">
                <a:solidFill>
                  <a:srgbClr val="002060"/>
                </a:solidFill>
                <a:sym typeface="Wingdings" pitchFamily="2" charset="2"/>
              </a:rPr>
              <a:t> </a:t>
            </a:r>
            <a:r>
              <a:rPr lang="en-ZA" dirty="0" smtClean="0">
                <a:solidFill>
                  <a:srgbClr val="002060"/>
                </a:solidFill>
              </a:rPr>
              <a:t>Strategic</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Highly structured </a:t>
            </a:r>
            <a:r>
              <a:rPr lang="en-ZA" dirty="0" smtClean="0">
                <a:solidFill>
                  <a:srgbClr val="002060"/>
                </a:solidFill>
                <a:sym typeface="Wingdings" pitchFamily="2" charset="2"/>
              </a:rPr>
              <a:t> </a:t>
            </a:r>
            <a:r>
              <a:rPr lang="en-ZA" dirty="0" smtClean="0">
                <a:solidFill>
                  <a:srgbClr val="002060"/>
                </a:solidFill>
              </a:rPr>
              <a:t>Hierarchical</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Very specific coding and layout conventions for ease of use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Disciplined code design and maintenance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Massive improvement in management information and decision support</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Deliver the often promised but seldom delivered benefits of business </a:t>
            </a:r>
            <a:r>
              <a:rPr lang="en-ZA" dirty="0" err="1" smtClean="0">
                <a:solidFill>
                  <a:srgbClr val="002060"/>
                </a:solidFill>
              </a:rPr>
              <a:t>ERP</a:t>
            </a:r>
            <a:r>
              <a:rPr lang="en-ZA" dirty="0" smtClean="0">
                <a:solidFill>
                  <a:srgbClr val="002060"/>
                </a:solidFill>
              </a:rPr>
              <a:t>, CRM, </a:t>
            </a:r>
            <a:r>
              <a:rPr lang="en-ZA" dirty="0" err="1" smtClean="0">
                <a:solidFill>
                  <a:srgbClr val="002060"/>
                </a:solidFill>
              </a:rPr>
              <a:t>ECM</a:t>
            </a:r>
            <a:r>
              <a:rPr lang="en-ZA" dirty="0" smtClean="0">
                <a:solidFill>
                  <a:srgbClr val="002060"/>
                </a:solidFill>
              </a:rPr>
              <a:t>, BI, IT </a:t>
            </a:r>
            <a:r>
              <a:rPr lang="en-ZA" dirty="0" smtClean="0">
                <a:solidFill>
                  <a:srgbClr val="002060"/>
                </a:solidFill>
                <a:sym typeface="Wingdings" pitchFamily="2" charset="2"/>
              </a:rPr>
              <a:t> business system</a:t>
            </a:r>
            <a:r>
              <a:rPr lang="en-ZA" dirty="0" smtClean="0">
                <a:solidFill>
                  <a:srgbClr val="002060"/>
                </a:solidFill>
              </a:rPr>
              <a:t> investments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An opportunity to gear your current investment</a:t>
            </a:r>
            <a:endParaRPr lang="en-US" b="1" dirty="0">
              <a:solidFill>
                <a:srgbClr val="002060"/>
              </a:solidFill>
            </a:endParaRPr>
          </a:p>
        </p:txBody>
      </p:sp>
      <p:pic>
        <p:nvPicPr>
          <p:cNvPr id="6" name="Picture 2"/>
          <p:cNvPicPr>
            <a:picLocks noChangeAspect="1" noChangeArrowheads="1"/>
          </p:cNvPicPr>
          <p:nvPr/>
        </p:nvPicPr>
        <p:blipFill>
          <a:blip r:embed="rId3" cstate="print"/>
          <a:srcRect/>
          <a:stretch>
            <a:fillRect/>
          </a:stretch>
        </p:blipFill>
        <p:spPr bwMode="auto">
          <a:xfrm>
            <a:off x="7211792" y="2000241"/>
            <a:ext cx="1932240" cy="1285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2000"/>
                                        <p:tgtEl>
                                          <p:spTgt spid="8">
                                            <p:txEl>
                                              <p:pRg st="2" end="2"/>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2000"/>
                                        <p:tgtEl>
                                          <p:spTgt spid="8">
                                            <p:txEl>
                                              <p:pRg st="6" end="6"/>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2000"/>
                                        <p:tgtEl>
                                          <p:spTgt spid="8">
                                            <p:txEl>
                                              <p:pRg st="8" end="8"/>
                                            </p:txEl>
                                          </p:spTgt>
                                        </p:tgtEl>
                                      </p:cBhvr>
                                    </p:animEffect>
                                  </p:childTnLst>
                                </p:cTn>
                              </p:par>
                            </p:childTnLst>
                          </p:cTn>
                        </p:par>
                        <p:par>
                          <p:cTn id="36" fill="hold">
                            <p:stCondLst>
                              <p:cond delay="15000"/>
                            </p:stCondLst>
                            <p:childTnLst>
                              <p:par>
                                <p:cTn id="37" presetID="10" presetClass="entr" presetSubtype="0" fill="hold" nodeType="after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2000"/>
                                        <p:tgtEl>
                                          <p:spTgt spid="8">
                                            <p:txEl>
                                              <p:pRg st="10" end="10"/>
                                            </p:txEl>
                                          </p:spTgt>
                                        </p:tgtEl>
                                      </p:cBhvr>
                                    </p:animEffect>
                                  </p:childTnLst>
                                </p:cTn>
                              </p:par>
                            </p:childTnLst>
                          </p:cTn>
                        </p:par>
                        <p:par>
                          <p:cTn id="40" fill="hold">
                            <p:stCondLst>
                              <p:cond delay="17000"/>
                            </p:stCondLst>
                            <p:childTnLst>
                              <p:par>
                                <p:cTn id="41" presetID="10" presetClass="entr" presetSubtype="0" fill="hold" nodeType="after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animEffect transition="in" filter="fade">
                                      <p:cBhvr>
                                        <p:cTn id="43" dur="2000"/>
                                        <p:tgtEl>
                                          <p:spTgt spid="8">
                                            <p:txEl>
                                              <p:pRg st="12" end="12"/>
                                            </p:txEl>
                                          </p:spTgt>
                                        </p:tgtEl>
                                      </p:cBhvr>
                                    </p:animEffect>
                                  </p:childTnLst>
                                </p:cTn>
                              </p:par>
                            </p:childTnLst>
                          </p:cTn>
                        </p:par>
                        <p:par>
                          <p:cTn id="44" fill="hold">
                            <p:stCondLst>
                              <p:cond delay="19000"/>
                            </p:stCondLst>
                            <p:childTnLst>
                              <p:par>
                                <p:cTn id="45" presetID="10" presetClass="entr" presetSubtype="0" fill="hold" nodeType="after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animEffect transition="in" filter="fade">
                                      <p:cBhvr>
                                        <p:cTn id="47" dur="2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1054470"/>
          </a:xfrm>
          <a:prstGeom prst="rect">
            <a:avLst/>
          </a:prstGeom>
        </p:spPr>
        <p:txBody>
          <a:bodyPr vert="horz" lIns="91440" tIns="45720" rIns="91440" bIns="45720" rtlCol="0" anchor="ctr">
            <a:noAutofit/>
          </a:bodyPr>
          <a:lstStyle/>
          <a:p>
            <a:r>
              <a:rPr lang="en-ZA" sz="2400" b="1" dirty="0" smtClean="0">
                <a:solidFill>
                  <a:schemeClr val="tx2"/>
                </a:solidFill>
              </a:rPr>
              <a:t>What is different about the JAR&amp;A approach to precision strategic configuration – all proprietary</a:t>
            </a:r>
            <a:endParaRPr lang="en-US" sz="2400" b="1" dirty="0">
              <a:solidFill>
                <a:schemeClr val="tx2"/>
              </a:solidFill>
            </a:endParaRPr>
          </a:p>
        </p:txBody>
      </p:sp>
      <p:sp>
        <p:nvSpPr>
          <p:cNvPr id="5" name="TextBox 4"/>
          <p:cNvSpPr txBox="1"/>
          <p:nvPr/>
        </p:nvSpPr>
        <p:spPr>
          <a:xfrm>
            <a:off x="467544" y="1700808"/>
            <a:ext cx="8424936"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Taxonomy approach </a:t>
            </a:r>
            <a:r>
              <a:rPr lang="en-US" b="1" u="sng" dirty="0" smtClean="0">
                <a:solidFill>
                  <a:schemeClr val="tx2"/>
                </a:solidFill>
              </a:rPr>
              <a:t>immediately engages with executives </a:t>
            </a:r>
            <a:r>
              <a:rPr lang="en-US" dirty="0" smtClean="0">
                <a:solidFill>
                  <a:schemeClr val="tx2"/>
                </a:solidFill>
              </a:rPr>
              <a:t>to specify high level configuration focused on the essence of the business – focus on better decision making NOT process – strategic executive level facilitation – excellent executive engagement and custody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u="sng" dirty="0" smtClean="0">
                <a:solidFill>
                  <a:schemeClr val="tx2"/>
                </a:solidFill>
              </a:rPr>
              <a:t>Fundamental focus on better strategic (thrive) decisions </a:t>
            </a:r>
            <a:r>
              <a:rPr lang="en-US" dirty="0" smtClean="0">
                <a:solidFill>
                  <a:schemeClr val="tx2"/>
                </a:solidFill>
              </a:rPr>
              <a:t>at executive and operational level – put the essence (strategy) of the business in the face of staff at all levels constantly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Design geared to </a:t>
            </a:r>
            <a:r>
              <a:rPr lang="en-US" b="1" u="sng" dirty="0" smtClean="0">
                <a:solidFill>
                  <a:schemeClr val="tx2"/>
                </a:solidFill>
              </a:rPr>
              <a:t>answering the questions you have not yet thought to ask</a:t>
            </a:r>
            <a:r>
              <a:rPr lang="en-US" dirty="0" smtClean="0">
                <a:solidFill>
                  <a:schemeClr val="tx2"/>
                </a:solidFill>
              </a:rPr>
              <a:t> – no need for lengthy business requirements workshops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u="sng" dirty="0" smtClean="0">
                <a:solidFill>
                  <a:schemeClr val="tx2"/>
                </a:solidFill>
              </a:rPr>
              <a:t>Orders of magnitude improvement in system strategic support value delivery </a:t>
            </a:r>
            <a:r>
              <a:rPr lang="en-US" dirty="0" smtClean="0">
                <a:solidFill>
                  <a:schemeClr val="tx2"/>
                </a:solidFill>
              </a:rPr>
              <a:t>– basis for enabling executives and managers to make much better decisions IF they do the work to interpret and act on the information</a:t>
            </a:r>
            <a:endParaRPr lang="en-US" dirty="0">
              <a:solidFill>
                <a:schemeClr val="tx2"/>
              </a:solidFill>
            </a:endParaRPr>
          </a:p>
        </p:txBody>
      </p:sp>
    </p:spTree>
    <p:extLst>
      <p:ext uri="{BB962C8B-B14F-4D97-AF65-F5344CB8AC3E}">
        <p14:creationId xmlns:p14="http://schemas.microsoft.com/office/powerpoint/2010/main" val="33417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0"/>
                                        <p:tgtEl>
                                          <p:spTgt spid="5">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0"/>
                                        <p:tgtEl>
                                          <p:spTgt spid="5">
                                            <p:txEl>
                                              <p:pRg st="2" end="2"/>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0"/>
                                        <p:tgtEl>
                                          <p:spTgt spid="5">
                                            <p:txEl>
                                              <p:pRg st="4" end="4"/>
                                            </p:txEl>
                                          </p:spTgt>
                                        </p:tgtEl>
                                      </p:cBhvr>
                                    </p:animEffec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1054470"/>
          </a:xfrm>
          <a:prstGeom prst="rect">
            <a:avLst/>
          </a:prstGeom>
        </p:spPr>
        <p:txBody>
          <a:bodyPr vert="horz" lIns="91440" tIns="45720" rIns="91440" bIns="45720" rtlCol="0" anchor="ctr">
            <a:noAutofit/>
          </a:bodyPr>
          <a:lstStyle/>
          <a:p>
            <a:r>
              <a:rPr lang="en-ZA" sz="2400" b="1" dirty="0" smtClean="0">
                <a:solidFill>
                  <a:schemeClr val="tx2"/>
                </a:solidFill>
              </a:rPr>
              <a:t>What is different about the JAR&amp;A approach to precision strategic configuration – all proprietary</a:t>
            </a:r>
            <a:endParaRPr lang="en-US" sz="2400" b="1" dirty="0">
              <a:solidFill>
                <a:schemeClr val="tx2"/>
              </a:solidFill>
            </a:endParaRPr>
          </a:p>
        </p:txBody>
      </p:sp>
      <p:sp>
        <p:nvSpPr>
          <p:cNvPr id="5" name="TextBox 4"/>
          <p:cNvSpPr txBox="1"/>
          <p:nvPr/>
        </p:nvSpPr>
        <p:spPr>
          <a:xfrm>
            <a:off x="467544" y="1700808"/>
            <a:ext cx="8424936" cy="4524315"/>
          </a:xfrm>
          <a:prstGeom prst="rect">
            <a:avLst/>
          </a:prstGeom>
          <a:noFill/>
        </p:spPr>
        <p:txBody>
          <a:bodyPr wrap="square" rtlCol="0">
            <a:spAutoFit/>
          </a:bodyPr>
          <a:lstStyle/>
          <a:p>
            <a:pPr marL="342900" indent="-342900">
              <a:buClr>
                <a:schemeClr val="tx2"/>
              </a:buClr>
              <a:buFont typeface="+mj-lt"/>
              <a:buAutoNum type="arabicPeriod" startAt="5"/>
            </a:pPr>
            <a:r>
              <a:rPr lang="en-US" b="1" u="sng" dirty="0" smtClean="0">
                <a:solidFill>
                  <a:schemeClr val="tx2"/>
                </a:solidFill>
              </a:rPr>
              <a:t>Move away from expensive resources constantly maintaining simple reports </a:t>
            </a:r>
            <a:r>
              <a:rPr lang="en-US" dirty="0" smtClean="0">
                <a:solidFill>
                  <a:schemeClr val="tx2"/>
                </a:solidFill>
              </a:rPr>
              <a:t>to developing sophisticated modules that support high value understanding, analysis and decision making</a:t>
            </a:r>
          </a:p>
          <a:p>
            <a:pPr marL="342900" indent="-342900">
              <a:buClr>
                <a:schemeClr val="tx2"/>
              </a:buClr>
              <a:buFont typeface="+mj-lt"/>
              <a:buAutoNum type="arabicPeriod" startAt="5"/>
            </a:pPr>
            <a:endParaRPr lang="en-US" dirty="0">
              <a:solidFill>
                <a:schemeClr val="tx2"/>
              </a:solidFill>
            </a:endParaRPr>
          </a:p>
          <a:p>
            <a:pPr marL="342900" indent="-342900">
              <a:buClr>
                <a:schemeClr val="tx2"/>
              </a:buClr>
              <a:buFont typeface="+mj-lt"/>
              <a:buAutoNum type="arabicPeriod" startAt="5"/>
            </a:pPr>
            <a:r>
              <a:rPr lang="en-US" dirty="0" smtClean="0">
                <a:solidFill>
                  <a:schemeClr val="tx2"/>
                </a:solidFill>
              </a:rPr>
              <a:t>Major improvements in </a:t>
            </a:r>
            <a:r>
              <a:rPr lang="en-US" b="1" u="sng" dirty="0" smtClean="0">
                <a:solidFill>
                  <a:schemeClr val="tx2"/>
                </a:solidFill>
              </a:rPr>
              <a:t>quality of master data </a:t>
            </a:r>
            <a:r>
              <a:rPr lang="en-US" dirty="0" smtClean="0">
                <a:solidFill>
                  <a:schemeClr val="tx2"/>
                </a:solidFill>
              </a:rPr>
              <a:t>and ease of master data maintenance</a:t>
            </a:r>
          </a:p>
          <a:p>
            <a:pPr marL="342900" indent="-342900">
              <a:buClr>
                <a:schemeClr val="tx2"/>
              </a:buClr>
              <a:buFont typeface="+mj-lt"/>
              <a:buAutoNum type="arabicPeriod" startAt="5"/>
            </a:pPr>
            <a:endParaRPr lang="en-US" dirty="0">
              <a:solidFill>
                <a:schemeClr val="tx2"/>
              </a:solidFill>
            </a:endParaRPr>
          </a:p>
          <a:p>
            <a:pPr marL="342900" indent="-342900">
              <a:buClr>
                <a:schemeClr val="tx2"/>
              </a:buClr>
              <a:buFont typeface="+mj-lt"/>
              <a:buAutoNum type="arabicPeriod" startAt="5"/>
            </a:pPr>
            <a:r>
              <a:rPr lang="en-US" dirty="0" smtClean="0">
                <a:solidFill>
                  <a:schemeClr val="tx2"/>
                </a:solidFill>
              </a:rPr>
              <a:t>Systems easier and more efficient to use at a transaction level frequently results in </a:t>
            </a:r>
            <a:r>
              <a:rPr lang="en-US" b="1" u="sng" dirty="0" smtClean="0">
                <a:solidFill>
                  <a:schemeClr val="tx2"/>
                </a:solidFill>
              </a:rPr>
              <a:t>productivity gains </a:t>
            </a:r>
            <a:r>
              <a:rPr lang="en-US" dirty="0" smtClean="0">
                <a:solidFill>
                  <a:schemeClr val="tx2"/>
                </a:solidFill>
              </a:rPr>
              <a:t>and head count reductions, reduction in audit fees, etc</a:t>
            </a:r>
          </a:p>
          <a:p>
            <a:pPr marL="342900" indent="-342900">
              <a:buClr>
                <a:schemeClr val="tx2"/>
              </a:buClr>
              <a:buFont typeface="+mj-lt"/>
              <a:buAutoNum type="arabicPeriod" startAt="5"/>
            </a:pPr>
            <a:endParaRPr lang="en-US" dirty="0">
              <a:solidFill>
                <a:schemeClr val="tx2"/>
              </a:solidFill>
            </a:endParaRPr>
          </a:p>
          <a:p>
            <a:pPr marL="342900" indent="-342900">
              <a:buClr>
                <a:schemeClr val="tx2"/>
              </a:buClr>
              <a:buFont typeface="+mj-lt"/>
              <a:buAutoNum type="arabicPeriod" startAt="5"/>
            </a:pPr>
            <a:r>
              <a:rPr lang="en-US" dirty="0" smtClean="0">
                <a:solidFill>
                  <a:schemeClr val="tx2"/>
                </a:solidFill>
              </a:rPr>
              <a:t>Do things the software vendor does not think are possible and that may </a:t>
            </a:r>
            <a:r>
              <a:rPr lang="en-US" b="1" u="sng" dirty="0" smtClean="0">
                <a:solidFill>
                  <a:schemeClr val="tx2"/>
                </a:solidFill>
              </a:rPr>
              <a:t>create substantial strategic value opportunities</a:t>
            </a:r>
          </a:p>
          <a:p>
            <a:pPr marL="342900" indent="-342900">
              <a:buClr>
                <a:schemeClr val="tx2"/>
              </a:buClr>
              <a:buFont typeface="+mj-lt"/>
              <a:buAutoNum type="arabicPeriod" startAt="5"/>
            </a:pPr>
            <a:endParaRPr lang="en-US" dirty="0">
              <a:solidFill>
                <a:schemeClr val="tx2"/>
              </a:solidFill>
            </a:endParaRPr>
          </a:p>
          <a:p>
            <a:pPr marL="342900" indent="-342900">
              <a:buClr>
                <a:schemeClr val="tx2"/>
              </a:buClr>
              <a:buFont typeface="+mj-lt"/>
              <a:buAutoNum type="arabicPeriod" startAt="5"/>
            </a:pPr>
            <a:r>
              <a:rPr lang="en-US" dirty="0" smtClean="0">
                <a:solidFill>
                  <a:schemeClr val="tx2"/>
                </a:solidFill>
              </a:rPr>
              <a:t>Establish a </a:t>
            </a:r>
            <a:r>
              <a:rPr lang="en-US" b="1" u="sng" dirty="0" smtClean="0">
                <a:solidFill>
                  <a:schemeClr val="tx2"/>
                </a:solidFill>
              </a:rPr>
              <a:t>culture of data precision</a:t>
            </a:r>
            <a:r>
              <a:rPr lang="en-US" dirty="0" smtClean="0">
                <a:solidFill>
                  <a:schemeClr val="tx2"/>
                </a:solidFill>
              </a:rPr>
              <a:t>, in fact a whole culture relating to the way you run your systems</a:t>
            </a:r>
          </a:p>
        </p:txBody>
      </p:sp>
    </p:spTree>
    <p:extLst>
      <p:ext uri="{BB962C8B-B14F-4D97-AF65-F5344CB8AC3E}">
        <p14:creationId xmlns:p14="http://schemas.microsoft.com/office/powerpoint/2010/main" val="7953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0"/>
                                        <p:tgtEl>
                                          <p:spTgt spid="5">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0"/>
                                        <p:tgtEl>
                                          <p:spTgt spid="5">
                                            <p:txEl>
                                              <p:pRg st="2" end="2"/>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0"/>
                                        <p:tgtEl>
                                          <p:spTgt spid="5">
                                            <p:txEl>
                                              <p:pRg st="4" end="4"/>
                                            </p:txEl>
                                          </p:spTgt>
                                        </p:tgtEl>
                                      </p:cBhvr>
                                    </p:animEffec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0"/>
                                        <p:tgtEl>
                                          <p:spTgt spid="5">
                                            <p:txEl>
                                              <p:pRg st="6" end="6"/>
                                            </p:txEl>
                                          </p:spTgt>
                                        </p:tgtEl>
                                      </p:cBhvr>
                                    </p:animEffect>
                                  </p:childTnLst>
                                </p:cTn>
                              </p:par>
                            </p:childTnLst>
                          </p:cTn>
                        </p:par>
                        <p:par>
                          <p:cTn id="20" fill="hold">
                            <p:stCondLst>
                              <p:cond delay="20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1054470"/>
          </a:xfrm>
          <a:prstGeom prst="rect">
            <a:avLst/>
          </a:prstGeom>
        </p:spPr>
        <p:txBody>
          <a:bodyPr vert="horz" lIns="91440" tIns="45720" rIns="91440" bIns="45720" rtlCol="0" anchor="ctr">
            <a:noAutofit/>
          </a:bodyPr>
          <a:lstStyle/>
          <a:p>
            <a:r>
              <a:rPr lang="en-ZA" sz="2400" b="1" dirty="0" smtClean="0">
                <a:solidFill>
                  <a:schemeClr val="tx2"/>
                </a:solidFill>
              </a:rPr>
              <a:t>Essential elements of the JAR&amp;A approach to precision strategic configuration – all proprietary</a:t>
            </a:r>
            <a:endParaRPr lang="en-US" sz="2400" b="1" dirty="0">
              <a:solidFill>
                <a:schemeClr val="tx2"/>
              </a:solidFill>
            </a:endParaRPr>
          </a:p>
        </p:txBody>
      </p:sp>
      <p:sp>
        <p:nvSpPr>
          <p:cNvPr id="5" name="TextBox 4"/>
          <p:cNvSpPr txBox="1"/>
          <p:nvPr/>
        </p:nvSpPr>
        <p:spPr>
          <a:xfrm>
            <a:off x="467544" y="1700808"/>
            <a:ext cx="8424936" cy="5355312"/>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Strategic (thrive) decision support – </a:t>
            </a:r>
            <a:r>
              <a:rPr lang="en-US" b="1" u="sng" dirty="0" smtClean="0">
                <a:solidFill>
                  <a:schemeClr val="tx2"/>
                </a:solidFill>
              </a:rPr>
              <a:t>psychology of decision making </a:t>
            </a:r>
            <a:r>
              <a:rPr lang="en-US" dirty="0" smtClean="0">
                <a:solidFill>
                  <a:schemeClr val="tx2"/>
                </a:solidFill>
              </a:rPr>
              <a:t>– strategic elements at top of list; comply with cognitive span equals seven plus or minus two items at any level of hierarchy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Every validation list; custom validation lists; fully describe entities </a:t>
            </a:r>
            <a:r>
              <a:rPr lang="en-US" b="1" u="sng" dirty="0" smtClean="0">
                <a:solidFill>
                  <a:schemeClr val="tx2"/>
                </a:solidFill>
              </a:rPr>
              <a:t>the way the business and executives think</a:t>
            </a:r>
            <a:r>
              <a:rPr lang="en-US" dirty="0" smtClean="0">
                <a:solidFill>
                  <a:schemeClr val="tx2"/>
                </a:solidFill>
              </a:rPr>
              <a:t> about them</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Fundamental </a:t>
            </a:r>
            <a:r>
              <a:rPr lang="en-US" b="1" u="sng" dirty="0" smtClean="0">
                <a:solidFill>
                  <a:schemeClr val="tx2"/>
                </a:solidFill>
              </a:rPr>
              <a:t>first principles strategic design </a:t>
            </a:r>
            <a:r>
              <a:rPr lang="en-US" dirty="0" smtClean="0">
                <a:solidFill>
                  <a:schemeClr val="tx2"/>
                </a:solidFill>
              </a:rPr>
              <a:t>with finely granular, highly structured, hierarchically presented content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b="1" u="sng" dirty="0" smtClean="0">
                <a:solidFill>
                  <a:schemeClr val="tx2"/>
                </a:solidFill>
              </a:rPr>
              <a:t>Ease of reading and navigation </a:t>
            </a:r>
            <a:r>
              <a:rPr lang="en-US" dirty="0" smtClean="0">
                <a:solidFill>
                  <a:schemeClr val="tx2"/>
                </a:solidFill>
              </a:rPr>
              <a:t>– trailing periods, indents, capitalization, precision language – semantic structure – JAR&amp;A originated standards and conventions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b="1" u="sng" dirty="0" smtClean="0">
                <a:solidFill>
                  <a:schemeClr val="tx2"/>
                </a:solidFill>
              </a:rPr>
              <a:t>Ease of reporting </a:t>
            </a:r>
            <a:r>
              <a:rPr lang="en-US" dirty="0" smtClean="0">
                <a:solidFill>
                  <a:schemeClr val="tx2"/>
                </a:solidFill>
              </a:rPr>
              <a:t>– range coding – ease of report maintenance – context for precision </a:t>
            </a:r>
            <a:r>
              <a:rPr lang="en-US" dirty="0">
                <a:solidFill>
                  <a:schemeClr val="tx2"/>
                </a:solidFill>
              </a:rPr>
              <a:t>configuration – ease </a:t>
            </a:r>
            <a:r>
              <a:rPr lang="en-US" dirty="0" smtClean="0">
                <a:solidFill>
                  <a:schemeClr val="tx2"/>
                </a:solidFill>
              </a:rPr>
              <a:t>and quality of master data maintenance</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endParaRPr lang="en-US" dirty="0">
              <a:solidFill>
                <a:schemeClr val="tx2"/>
              </a:solidFill>
            </a:endParaRPr>
          </a:p>
        </p:txBody>
      </p:sp>
    </p:spTree>
    <p:extLst>
      <p:ext uri="{BB962C8B-B14F-4D97-AF65-F5344CB8AC3E}">
        <p14:creationId xmlns:p14="http://schemas.microsoft.com/office/powerpoint/2010/main" val="545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0"/>
                                        <p:tgtEl>
                                          <p:spTgt spid="5">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0"/>
                                        <p:tgtEl>
                                          <p:spTgt spid="5">
                                            <p:txEl>
                                              <p:pRg st="2" end="2"/>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0"/>
                                        <p:tgtEl>
                                          <p:spTgt spid="5">
                                            <p:txEl>
                                              <p:pRg st="4" end="4"/>
                                            </p:txEl>
                                          </p:spTgt>
                                        </p:tgtEl>
                                      </p:cBhvr>
                                    </p:animEffec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0"/>
                                        <p:tgtEl>
                                          <p:spTgt spid="5">
                                            <p:txEl>
                                              <p:pRg st="6" end="6"/>
                                            </p:txEl>
                                          </p:spTgt>
                                        </p:tgtEl>
                                      </p:cBhvr>
                                    </p:animEffect>
                                  </p:childTnLst>
                                </p:cTn>
                              </p:par>
                            </p:childTnLst>
                          </p:cTn>
                        </p:par>
                        <p:par>
                          <p:cTn id="20" fill="hold">
                            <p:stCondLst>
                              <p:cond delay="20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1054470"/>
          </a:xfrm>
          <a:prstGeom prst="rect">
            <a:avLst/>
          </a:prstGeom>
        </p:spPr>
        <p:txBody>
          <a:bodyPr vert="horz" lIns="91440" tIns="45720" rIns="91440" bIns="45720" rtlCol="0" anchor="ctr">
            <a:noAutofit/>
          </a:bodyPr>
          <a:lstStyle/>
          <a:p>
            <a:r>
              <a:rPr lang="en-ZA" sz="2400" b="1" dirty="0" smtClean="0">
                <a:solidFill>
                  <a:schemeClr val="tx2"/>
                </a:solidFill>
              </a:rPr>
              <a:t>Essential elements of the JAR&amp;A approach to precision strategic configuration – all proprietary</a:t>
            </a:r>
            <a:endParaRPr lang="en-US" sz="2400" b="1" dirty="0">
              <a:solidFill>
                <a:schemeClr val="tx2"/>
              </a:solidFill>
            </a:endParaRPr>
          </a:p>
        </p:txBody>
      </p:sp>
      <p:sp>
        <p:nvSpPr>
          <p:cNvPr id="5" name="TextBox 4"/>
          <p:cNvSpPr txBox="1"/>
          <p:nvPr/>
        </p:nvSpPr>
        <p:spPr>
          <a:xfrm>
            <a:off x="467544" y="1628800"/>
            <a:ext cx="8424936" cy="4801314"/>
          </a:xfrm>
          <a:prstGeom prst="rect">
            <a:avLst/>
          </a:prstGeom>
          <a:noFill/>
        </p:spPr>
        <p:txBody>
          <a:bodyPr wrap="square" rtlCol="0">
            <a:spAutoFit/>
          </a:bodyPr>
          <a:lstStyle/>
          <a:p>
            <a:pPr marL="342900" indent="-342900">
              <a:buClr>
                <a:schemeClr val="tx2"/>
              </a:buClr>
              <a:buFont typeface="+mj-lt"/>
              <a:buAutoNum type="arabicPeriod" startAt="6"/>
            </a:pPr>
            <a:r>
              <a:rPr lang="en-US" dirty="0" smtClean="0">
                <a:solidFill>
                  <a:schemeClr val="tx2"/>
                </a:solidFill>
              </a:rPr>
              <a:t>Creative strategic use of unrelated modules to work together and limited scope creative strategic custom development – </a:t>
            </a:r>
            <a:r>
              <a:rPr lang="en-US" b="1" u="sng" dirty="0" smtClean="0">
                <a:solidFill>
                  <a:schemeClr val="tx2"/>
                </a:solidFill>
              </a:rPr>
              <a:t>the impossible achieved affordably</a:t>
            </a:r>
          </a:p>
          <a:p>
            <a:pPr marL="342900" indent="-342900">
              <a:buClr>
                <a:schemeClr val="tx2"/>
              </a:buClr>
              <a:buFont typeface="+mj-lt"/>
              <a:buAutoNum type="arabicPeriod" startAt="6"/>
            </a:pPr>
            <a:endParaRPr lang="en-US" dirty="0" smtClean="0">
              <a:solidFill>
                <a:schemeClr val="tx2"/>
              </a:solidFill>
            </a:endParaRPr>
          </a:p>
          <a:p>
            <a:pPr marL="342900" indent="-342900">
              <a:buClr>
                <a:schemeClr val="tx2"/>
              </a:buClr>
              <a:buFont typeface="+mj-lt"/>
              <a:buAutoNum type="arabicPeriod" startAt="6"/>
            </a:pPr>
            <a:r>
              <a:rPr lang="en-US" dirty="0" smtClean="0">
                <a:solidFill>
                  <a:schemeClr val="tx2"/>
                </a:solidFill>
              </a:rPr>
              <a:t>Cubic business model – a powerful logical “activity based” management model in the General Ledger – powerful strategic decision support benefits with major </a:t>
            </a:r>
            <a:r>
              <a:rPr lang="en-US" b="1" u="sng" dirty="0" smtClean="0">
                <a:solidFill>
                  <a:schemeClr val="tx2"/>
                </a:solidFill>
              </a:rPr>
              <a:t>positive governance impacts </a:t>
            </a:r>
            <a:r>
              <a:rPr lang="en-US" dirty="0" smtClean="0">
                <a:solidFill>
                  <a:schemeClr val="tx2"/>
                </a:solidFill>
              </a:rPr>
              <a:t>and reduced audit fees – JAR&amp;A have custom developed software to assist with this</a:t>
            </a:r>
          </a:p>
          <a:p>
            <a:pPr marL="342900" indent="-342900">
              <a:buClr>
                <a:schemeClr val="tx2"/>
              </a:buClr>
              <a:buFont typeface="+mj-lt"/>
              <a:buAutoNum type="arabicPeriod" startAt="6"/>
            </a:pPr>
            <a:endParaRPr lang="en-US" dirty="0" smtClean="0">
              <a:solidFill>
                <a:schemeClr val="tx2"/>
              </a:solidFill>
            </a:endParaRPr>
          </a:p>
          <a:p>
            <a:pPr marL="342900" indent="-342900">
              <a:buClr>
                <a:schemeClr val="tx2"/>
              </a:buClr>
              <a:buFont typeface="+mj-lt"/>
              <a:buAutoNum type="arabicPeriod" startAt="6"/>
            </a:pPr>
            <a:r>
              <a:rPr lang="en-US" dirty="0" smtClean="0">
                <a:solidFill>
                  <a:schemeClr val="tx2"/>
                </a:solidFill>
              </a:rPr>
              <a:t>Lower long term system operating costs coupled with ORDERS OF MAGNITUDE IMPROVEMENT in effectiveness, efficiency and decision support – better thrive (profitable growth decisions) – where the REAL value lies – answer the questions we have not yet thought of</a:t>
            </a:r>
          </a:p>
          <a:p>
            <a:pPr marL="342900" indent="-342900">
              <a:buClr>
                <a:schemeClr val="tx2"/>
              </a:buClr>
              <a:buFont typeface="+mj-lt"/>
              <a:buAutoNum type="arabicPeriod" startAt="5"/>
            </a:pPr>
            <a:endParaRPr lang="en-US" dirty="0" smtClean="0">
              <a:solidFill>
                <a:schemeClr val="tx2"/>
              </a:solidFill>
            </a:endParaRPr>
          </a:p>
          <a:p>
            <a:pPr marL="342900" indent="-342900">
              <a:buClr>
                <a:schemeClr val="tx2"/>
              </a:buClr>
              <a:buFont typeface="+mj-lt"/>
              <a:buAutoNum type="arabicPeriod" startAt="5"/>
            </a:pPr>
            <a:endParaRPr lang="en-US" dirty="0" smtClean="0">
              <a:solidFill>
                <a:schemeClr val="tx2"/>
              </a:solidFill>
            </a:endParaRPr>
          </a:p>
          <a:p>
            <a:pPr marL="342900" indent="-342900">
              <a:buClr>
                <a:schemeClr val="tx2"/>
              </a:buClr>
              <a:buFont typeface="+mj-lt"/>
              <a:buAutoNum type="arabicPeriod" startAt="5"/>
            </a:pPr>
            <a:endParaRPr lang="en-US" dirty="0">
              <a:solidFill>
                <a:schemeClr val="tx2"/>
              </a:solidFill>
            </a:endParaRPr>
          </a:p>
        </p:txBody>
      </p:sp>
    </p:spTree>
    <p:extLst>
      <p:ext uri="{BB962C8B-B14F-4D97-AF65-F5344CB8AC3E}">
        <p14:creationId xmlns:p14="http://schemas.microsoft.com/office/powerpoint/2010/main" val="335983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0"/>
                                        <p:tgtEl>
                                          <p:spTgt spid="5">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0"/>
                                        <p:tgtEl>
                                          <p:spTgt spid="5">
                                            <p:txEl>
                                              <p:pRg st="2" end="2"/>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nvGraphicFramePr>
        <p:xfrm>
          <a:off x="0" y="1143000"/>
          <a:ext cx="8991600" cy="5511800"/>
        </p:xfrm>
        <a:graphic>
          <a:graphicData uri="http://schemas.openxmlformats.org/presentationml/2006/ole">
            <mc:AlternateContent xmlns:mc="http://schemas.openxmlformats.org/markup-compatibility/2006">
              <mc:Choice xmlns:v="urn:schemas-microsoft-com:vml" Requires="v">
                <p:oleObj spid="_x0000_s150538" name="Worksheet" r:id="rId4" imgW="8991661" imgH="5514929" progId="Excel.Sheet.8">
                  <p:embed/>
                </p:oleObj>
              </mc:Choice>
              <mc:Fallback>
                <p:oleObj name="Worksheet" r:id="rId4" imgW="8991661" imgH="5514929" progId="Excel.Sheet.8">
                  <p:embed/>
                  <p:pic>
                    <p:nvPicPr>
                      <p:cNvPr id="0" name="Char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8991600" cy="551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7" name="Oval 6"/>
          <p:cNvSpPr/>
          <p:nvPr/>
        </p:nvSpPr>
        <p:spPr>
          <a:xfrm>
            <a:off x="4429124" y="3643314"/>
            <a:ext cx="47148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904817">
            <a:off x="-122993" y="3284953"/>
            <a:ext cx="9444961" cy="1323439"/>
          </a:xfrm>
          <a:prstGeom prst="rect">
            <a:avLst/>
          </a:prstGeom>
          <a:noFill/>
        </p:spPr>
        <p:txBody>
          <a:bodyPr wrap="square" rtlCol="0">
            <a:spAutoFit/>
          </a:bodyPr>
          <a:lstStyle/>
          <a:p>
            <a:pPr algn="ctr"/>
            <a:r>
              <a:rPr lang="en-ZA" sz="4000" dirty="0" smtClean="0">
                <a:solidFill>
                  <a:srgbClr val="FF0000"/>
                </a:solidFill>
              </a:rPr>
              <a:t>Strong content engineering is the most tangible factor for success</a:t>
            </a:r>
            <a:endParaRPr lang="en-US" sz="4000"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571612"/>
            <a:ext cx="7643866" cy="5078313"/>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Excellent high value decisions rely on logical strategically aligned information </a:t>
            </a:r>
            <a:r>
              <a:rPr lang="en-ZA" dirty="0" smtClean="0">
                <a:solidFill>
                  <a:srgbClr val="002060"/>
                </a:solidFill>
                <a:sym typeface="Wingdings" pitchFamily="2" charset="2"/>
              </a:rPr>
              <a:t> </a:t>
            </a:r>
            <a:r>
              <a:rPr lang="en-ZA" dirty="0" smtClean="0">
                <a:solidFill>
                  <a:srgbClr val="0070C0"/>
                </a:solidFill>
                <a:sym typeface="Wingdings" pitchFamily="2" charset="2"/>
              </a:rPr>
              <a:t>the information to thrive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To get executive intelligence OUT you must </a:t>
            </a:r>
            <a:r>
              <a:rPr lang="en-ZA" b="1" dirty="0" smtClean="0">
                <a:solidFill>
                  <a:srgbClr val="0070C0"/>
                </a:solidFill>
                <a:sym typeface="Wingdings" pitchFamily="2" charset="2"/>
              </a:rPr>
              <a:t>put executive intelligence IN – “</a:t>
            </a:r>
            <a:r>
              <a:rPr lang="en-ZA" b="1" smtClean="0">
                <a:solidFill>
                  <a:srgbClr val="0070C0"/>
                </a:solidFill>
                <a:sym typeface="Wingdings" pitchFamily="2" charset="2"/>
              </a:rPr>
              <a:t>intelligent content”</a:t>
            </a:r>
            <a:endParaRPr lang="en-ZA" b="1" dirty="0" smtClean="0">
              <a:solidFill>
                <a:srgbClr val="0070C0"/>
              </a:solidFill>
              <a:sym typeface="Wingdings" pitchFamily="2" charset="2"/>
            </a:endParaRP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Precision strategic content engineering IS </a:t>
            </a:r>
            <a:r>
              <a:rPr lang="en-ZA" b="1" dirty="0" smtClean="0">
                <a:solidFill>
                  <a:srgbClr val="0070C0"/>
                </a:solidFill>
                <a:sym typeface="Wingdings" pitchFamily="2" charset="2"/>
              </a:rPr>
              <a:t>THE missing link in </a:t>
            </a:r>
            <a:r>
              <a:rPr lang="en-ZA" b="1" dirty="0" err="1" smtClean="0">
                <a:solidFill>
                  <a:srgbClr val="0070C0"/>
                </a:solidFill>
                <a:sym typeface="Wingdings" pitchFamily="2" charset="2"/>
              </a:rPr>
              <a:t>ERP</a:t>
            </a:r>
            <a:r>
              <a:rPr lang="en-ZA" b="1" dirty="0" smtClean="0">
                <a:solidFill>
                  <a:srgbClr val="0070C0"/>
                </a:solidFill>
                <a:sym typeface="Wingdings" pitchFamily="2" charset="2"/>
              </a:rPr>
              <a:t> and IBIS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Requires a significant investment</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An ART and a science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Do NOT scrap your current system until you have thoroughly evaluated this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An opportunity for dramatic gearing of your current investment</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929322" y="3571876"/>
            <a:ext cx="1932240" cy="1285884"/>
          </a:xfrm>
          <a:prstGeom prst="rect">
            <a:avLst/>
          </a:prstGeom>
          <a:noFill/>
          <a:ln w="9525">
            <a:noFill/>
            <a:miter lim="800000"/>
            <a:headEnd/>
            <a:tailEnd/>
          </a:ln>
        </p:spPr>
      </p:pic>
      <p:sp>
        <p:nvSpPr>
          <p:cNvPr id="5" name="TextBox 4"/>
          <p:cNvSpPr txBox="1"/>
          <p:nvPr/>
        </p:nvSpPr>
        <p:spPr>
          <a:xfrm>
            <a:off x="5929322" y="4214818"/>
            <a:ext cx="2000264" cy="646331"/>
          </a:xfrm>
          <a:prstGeom prst="rect">
            <a:avLst/>
          </a:prstGeom>
          <a:solidFill>
            <a:schemeClr val="accent1">
              <a:alpha val="61000"/>
            </a:schemeClr>
          </a:solid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21">
                                            <p:txEl>
                                              <p:pRg st="10" end="10"/>
                                            </p:txEl>
                                          </p:spTgt>
                                        </p:tgtEl>
                                        <p:attrNameLst>
                                          <p:attrName>style.visibility</p:attrName>
                                        </p:attrNameLst>
                                      </p:cBhvr>
                                      <p:to>
                                        <p:strVal val="visible"/>
                                      </p:to>
                                    </p:set>
                                    <p:animEffect transition="in" filter="fade">
                                      <p:cBhvr>
                                        <p:cTn id="31" dur="2000"/>
                                        <p:tgtEl>
                                          <p:spTgt spid="21">
                                            <p:txEl>
                                              <p:pRg st="10" end="10"/>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21">
                                            <p:txEl>
                                              <p:pRg st="12" end="12"/>
                                            </p:txEl>
                                          </p:spTgt>
                                        </p:tgtEl>
                                        <p:attrNameLst>
                                          <p:attrName>style.visibility</p:attrName>
                                        </p:attrNameLst>
                                      </p:cBhvr>
                                      <p:to>
                                        <p:strVal val="visible"/>
                                      </p:to>
                                    </p:set>
                                    <p:animEffect transition="in" filter="fade">
                                      <p:cBhvr>
                                        <p:cTn id="35" dur="2000"/>
                                        <p:tgtEl>
                                          <p:spTgt spid="21">
                                            <p:txEl>
                                              <p:pRg st="12" end="12"/>
                                            </p:txEl>
                                          </p:spTgt>
                                        </p:tgtEl>
                                      </p:cBhvr>
                                    </p:animEffect>
                                  </p:childTnLst>
                                </p:cTn>
                              </p:par>
                            </p:childTnLst>
                          </p:cTn>
                        </p:par>
                        <p:par>
                          <p:cTn id="36" fill="hold">
                            <p:stCondLst>
                              <p:cond delay="15000"/>
                            </p:stCondLst>
                            <p:childTnLst>
                              <p:par>
                                <p:cTn id="37" presetID="2" presetClass="entr" presetSubtype="3"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par>
                          <p:cTn id="41" fill="hold">
                            <p:stCondLst>
                              <p:cond delay="160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5214942" y="1428736"/>
            <a:ext cx="3929057" cy="3071834"/>
          </a:xfrm>
          <a:prstGeom prst="rect">
            <a:avLst/>
          </a:prstGeom>
        </p:spPr>
      </p:pic>
      <p:sp>
        <p:nvSpPr>
          <p:cNvPr id="8" name="TextBox 7"/>
          <p:cNvSpPr txBox="1"/>
          <p:nvPr/>
        </p:nvSpPr>
        <p:spPr>
          <a:xfrm>
            <a:off x="500034" y="6143644"/>
            <a:ext cx="8072494" cy="338554"/>
          </a:xfrm>
          <a:prstGeom prst="rect">
            <a:avLst/>
          </a:prstGeom>
          <a:noFill/>
        </p:spPr>
        <p:txBody>
          <a:bodyPr wrap="square" rtlCol="0">
            <a:spAutoFit/>
          </a:bodyPr>
          <a:lstStyle/>
          <a:p>
            <a:pPr algn="ctr"/>
            <a:r>
              <a:rPr lang="en-US" sz="1600" b="1" i="1" dirty="0" smtClean="0">
                <a:solidFill>
                  <a:schemeClr val="tx2"/>
                </a:solidFill>
              </a:rPr>
              <a:t>Finding the missing pieces of your I.T. and strategy puzzles</a:t>
            </a:r>
            <a:endParaRPr lang="en-US" sz="1600" b="1" i="1" dirty="0">
              <a:solidFill>
                <a:schemeClr val="tx2"/>
              </a:solidFill>
            </a:endParaRPr>
          </a:p>
        </p:txBody>
      </p:sp>
      <p:sp>
        <p:nvSpPr>
          <p:cNvPr id="5" name="TextBox 4"/>
          <p:cNvSpPr txBox="1"/>
          <p:nvPr/>
        </p:nvSpPr>
        <p:spPr>
          <a:xfrm>
            <a:off x="357158" y="428604"/>
            <a:ext cx="8001056" cy="461665"/>
          </a:xfrm>
          <a:prstGeom prst="rect">
            <a:avLst/>
          </a:prstGeom>
          <a:noFill/>
        </p:spPr>
        <p:txBody>
          <a:bodyPr wrap="square" rtlCol="0">
            <a:spAutoFit/>
          </a:bodyPr>
          <a:lstStyle/>
          <a:p>
            <a:r>
              <a:rPr lang="en-ZA" sz="2400" b="1" dirty="0" smtClean="0">
                <a:solidFill>
                  <a:schemeClr val="tx2"/>
                </a:solidFill>
              </a:rPr>
              <a:t>Questions?</a:t>
            </a:r>
            <a:endParaRPr lang="en-US" sz="2400" b="1" dirty="0">
              <a:solidFill>
                <a:schemeClr val="tx2"/>
              </a:solidFill>
            </a:endParaRPr>
          </a:p>
        </p:txBody>
      </p:sp>
      <p:sp>
        <p:nvSpPr>
          <p:cNvPr id="12" name="TextBox 11"/>
          <p:cNvSpPr txBox="1"/>
          <p:nvPr/>
        </p:nvSpPr>
        <p:spPr>
          <a:xfrm>
            <a:off x="2071670" y="5214950"/>
            <a:ext cx="5143536" cy="646331"/>
          </a:xfrm>
          <a:prstGeom prst="rect">
            <a:avLst/>
          </a:prstGeom>
          <a:noFill/>
        </p:spPr>
        <p:txBody>
          <a:bodyPr wrap="square" rtlCol="0">
            <a:spAutoFit/>
          </a:bodyPr>
          <a:lstStyle/>
          <a:p>
            <a:pPr algn="ctr"/>
            <a:r>
              <a:rPr lang="en-US" b="1" dirty="0" smtClean="0">
                <a:solidFill>
                  <a:srgbClr val="00B0F0"/>
                </a:solidFill>
              </a:rPr>
              <a:t>Please remember to complete the evaluation forms</a:t>
            </a:r>
            <a:endParaRPr lang="en-ZA" b="1" dirty="0" smtClean="0">
              <a:solidFill>
                <a:srgbClr val="00B0F0"/>
              </a:solidFill>
            </a:endParaRPr>
          </a:p>
        </p:txBody>
      </p:sp>
      <p:sp>
        <p:nvSpPr>
          <p:cNvPr id="13" name="TextBox 12"/>
          <p:cNvSpPr txBox="1"/>
          <p:nvPr/>
        </p:nvSpPr>
        <p:spPr>
          <a:xfrm>
            <a:off x="357190" y="1500174"/>
            <a:ext cx="4572000" cy="3323987"/>
          </a:xfrm>
          <a:prstGeom prst="rect">
            <a:avLst/>
          </a:prstGeom>
          <a:noFill/>
        </p:spPr>
        <p:txBody>
          <a:bodyPr wrap="square" rtlCol="0">
            <a:spAutoFit/>
          </a:bodyPr>
          <a:lstStyle/>
          <a:p>
            <a:r>
              <a:rPr lang="en-US" sz="1400" b="1" dirty="0" smtClean="0"/>
              <a:t>Dr James Robertson PrEng</a:t>
            </a:r>
          </a:p>
          <a:p>
            <a:endParaRPr lang="en-US" sz="1400" b="1" dirty="0" smtClean="0"/>
          </a:p>
          <a:p>
            <a:r>
              <a:rPr lang="en-US" sz="1400" b="1" dirty="0" smtClean="0"/>
              <a:t>James A Robertson &amp; Associates</a:t>
            </a:r>
          </a:p>
          <a:p>
            <a:endParaRPr lang="en-US" sz="1400" b="1" dirty="0" smtClean="0"/>
          </a:p>
          <a:p>
            <a:r>
              <a:rPr lang="en-US" sz="1400" b="1" dirty="0" smtClean="0"/>
              <a:t>Telephone: ++27-(0)86-111-5409 / ++27-11- 782-5996/7</a:t>
            </a:r>
          </a:p>
          <a:p>
            <a:endParaRPr lang="en-US" sz="1400" b="1" dirty="0" smtClean="0"/>
          </a:p>
          <a:p>
            <a:r>
              <a:rPr lang="en-US" sz="1400" b="1" dirty="0" smtClean="0"/>
              <a:t>Cell: 083-251-6644 (preferred)</a:t>
            </a:r>
          </a:p>
          <a:p>
            <a:r>
              <a:rPr lang="en-US" sz="1400" b="1" dirty="0" smtClean="0"/>
              <a:t>Fax: ++27-(0)86-540-0178</a:t>
            </a:r>
          </a:p>
          <a:p>
            <a:endParaRPr lang="en-US" sz="1400" b="1" dirty="0" smtClean="0"/>
          </a:p>
          <a:p>
            <a:r>
              <a:rPr lang="en-US" sz="1400" b="1" dirty="0" smtClean="0"/>
              <a:t>P O Box 4206, </a:t>
            </a:r>
            <a:r>
              <a:rPr lang="en-US" sz="1400" b="1" dirty="0" err="1" smtClean="0"/>
              <a:t>Randburg</a:t>
            </a:r>
            <a:r>
              <a:rPr lang="en-US" sz="1400" b="1" dirty="0" smtClean="0"/>
              <a:t>, 2125, South Africa</a:t>
            </a:r>
          </a:p>
          <a:p>
            <a:endParaRPr lang="en-US" sz="1400" b="1" dirty="0" smtClean="0"/>
          </a:p>
          <a:p>
            <a:r>
              <a:rPr lang="en-US" sz="1400" b="1" dirty="0" err="1" smtClean="0"/>
              <a:t>www.JamesARobertson.com</a:t>
            </a:r>
            <a:endParaRPr lang="en-US" sz="1400" b="1" dirty="0" smtClean="0"/>
          </a:p>
          <a:p>
            <a:r>
              <a:rPr lang="en-US" sz="1400" b="1" dirty="0" smtClean="0"/>
              <a:t>email: </a:t>
            </a:r>
            <a:r>
              <a:rPr lang="en-US" sz="1400" b="1" dirty="0" err="1" smtClean="0"/>
              <a:t>James@JamesARobertson.com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4525963"/>
          </a:xfrm>
        </p:spPr>
        <p:txBody>
          <a:bodyPr>
            <a:noAutofit/>
          </a:bodyPr>
          <a:lstStyle/>
          <a:p>
            <a:r>
              <a:rPr lang="en-US" sz="1600" dirty="0" smtClean="0">
                <a:solidFill>
                  <a:srgbClr val="150C8E"/>
                </a:solidFill>
              </a:rPr>
              <a:t>“</a:t>
            </a:r>
            <a:r>
              <a:rPr lang="en-US" sz="1600" i="1" dirty="0" smtClean="0">
                <a:solidFill>
                  <a:srgbClr val="150C8E"/>
                </a:solidFill>
              </a:rPr>
              <a:t>Enterprise Resource Planning</a:t>
            </a:r>
            <a:r>
              <a:rPr lang="en-US" sz="1600" dirty="0" smtClean="0">
                <a:solidFill>
                  <a:srgbClr val="150C8E"/>
                </a:solidFill>
              </a:rPr>
              <a:t>” = </a:t>
            </a:r>
            <a:r>
              <a:rPr lang="en-US" sz="1600" dirty="0" err="1" smtClean="0">
                <a:solidFill>
                  <a:srgbClr val="150C8E"/>
                </a:solidFill>
              </a:rPr>
              <a:t>ERP</a:t>
            </a:r>
            <a:r>
              <a:rPr lang="en-US" sz="1600" dirty="0" smtClean="0">
                <a:solidFill>
                  <a:srgbClr val="150C8E"/>
                </a:solidFill>
              </a:rPr>
              <a:t> Systems</a:t>
            </a:r>
          </a:p>
          <a:p>
            <a:r>
              <a:rPr lang="en-US" sz="1600" dirty="0" smtClean="0">
                <a:solidFill>
                  <a:srgbClr val="150C8E"/>
                </a:solidFill>
              </a:rPr>
              <a:t>             ? or ?</a:t>
            </a:r>
          </a:p>
          <a:p>
            <a:r>
              <a:rPr lang="en-US" sz="1600" dirty="0" smtClean="0">
                <a:solidFill>
                  <a:srgbClr val="150C8E"/>
                </a:solidFill>
              </a:rPr>
              <a:t>"</a:t>
            </a:r>
            <a:r>
              <a:rPr lang="en-US" sz="1600" i="1" dirty="0" smtClean="0">
                <a:solidFill>
                  <a:srgbClr val="150C8E"/>
                </a:solidFill>
              </a:rPr>
              <a:t>Integrated Business Information Systems”</a:t>
            </a:r>
            <a:r>
              <a:rPr lang="en-US" sz="1600" dirty="0" smtClean="0">
                <a:solidFill>
                  <a:srgbClr val="150C8E"/>
                </a:solidFill>
              </a:rPr>
              <a:t> = IBIS</a:t>
            </a:r>
          </a:p>
          <a:p>
            <a:endParaRPr lang="en-US" sz="1600" dirty="0" smtClean="0">
              <a:solidFill>
                <a:srgbClr val="150C8E"/>
              </a:solidFill>
            </a:endParaRPr>
          </a:p>
          <a:p>
            <a:r>
              <a:rPr lang="en-US" sz="1600" dirty="0" smtClean="0">
                <a:solidFill>
                  <a:srgbClr val="150C8E"/>
                </a:solidFill>
              </a:rPr>
              <a:t>= all the information “repositories”</a:t>
            </a:r>
          </a:p>
          <a:p>
            <a:r>
              <a:rPr lang="en-US" sz="1600" dirty="0" smtClean="0">
                <a:solidFill>
                  <a:srgbClr val="150C8E"/>
                </a:solidFill>
              </a:rPr>
              <a:t>	= databases</a:t>
            </a:r>
          </a:p>
          <a:p>
            <a:r>
              <a:rPr lang="en-US" sz="1600" dirty="0" smtClean="0">
                <a:solidFill>
                  <a:srgbClr val="150C8E"/>
                </a:solidFill>
              </a:rPr>
              <a:t>		= tables</a:t>
            </a:r>
          </a:p>
          <a:p>
            <a:r>
              <a:rPr lang="en-US" sz="1600" dirty="0" smtClean="0">
                <a:solidFill>
                  <a:srgbClr val="150C8E"/>
                </a:solidFill>
              </a:rPr>
              <a:t>			= lists</a:t>
            </a:r>
          </a:p>
          <a:p>
            <a:r>
              <a:rPr lang="en-US" sz="1600" dirty="0" smtClean="0">
                <a:solidFill>
                  <a:srgbClr val="150C8E"/>
                </a:solidFill>
              </a:rPr>
              <a:t>				= filing drawers / folders</a:t>
            </a:r>
          </a:p>
          <a:p>
            <a:endParaRPr lang="en-US" sz="1600" dirty="0" smtClean="0">
              <a:solidFill>
                <a:srgbClr val="150C8E"/>
              </a:solidFill>
            </a:endParaRPr>
          </a:p>
          <a:p>
            <a:r>
              <a:rPr lang="en-US" sz="1600" dirty="0" smtClean="0">
                <a:solidFill>
                  <a:srgbClr val="150C8E"/>
                </a:solidFill>
              </a:rPr>
              <a:t>    real world items that require description and management</a:t>
            </a:r>
          </a:p>
          <a:p>
            <a:r>
              <a:rPr lang="en-US" sz="1600" dirty="0" smtClean="0">
                <a:solidFill>
                  <a:srgbClr val="150C8E"/>
                </a:solidFill>
              </a:rPr>
              <a:t>					</a:t>
            </a:r>
          </a:p>
          <a:p>
            <a:r>
              <a:rPr lang="en-US" sz="1600" dirty="0" smtClean="0">
                <a:solidFill>
                  <a:srgbClr val="150C8E"/>
                </a:solidFill>
              </a:rPr>
              <a:t>+ the numerical computations, workflow and other activities that are executed with the numbers (and text) stored in these repositories</a:t>
            </a:r>
          </a:p>
          <a:p>
            <a:endParaRPr lang="en-US" sz="1600" dirty="0" smtClean="0">
              <a:solidFill>
                <a:srgbClr val="150C8E"/>
              </a:solidFill>
            </a:endParaRPr>
          </a:p>
          <a:p>
            <a:r>
              <a:rPr lang="en-US" sz="1600" dirty="0" smtClean="0">
                <a:solidFill>
                  <a:srgbClr val="150C8E"/>
                </a:solidFill>
              </a:rPr>
              <a:t>ALL of which can be done by human beings -- including making a mess!</a:t>
            </a:r>
          </a:p>
          <a:p>
            <a:r>
              <a:rPr lang="en-US" sz="1600" dirty="0" smtClean="0">
                <a:solidFill>
                  <a:srgbClr val="150C8E"/>
                </a:solidFill>
              </a:rPr>
              <a:t>					</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ing Cabinet iStock_000005945303Small.jpg"/>
          <p:cNvPicPr>
            <a:picLocks noChangeAspect="1"/>
          </p:cNvPicPr>
          <p:nvPr/>
        </p:nvPicPr>
        <p:blipFill>
          <a:blip r:embed="rId3" cstate="print"/>
          <a:stretch>
            <a:fillRect/>
          </a:stretch>
        </p:blipFill>
        <p:spPr>
          <a:xfrm>
            <a:off x="6500826" y="1428737"/>
            <a:ext cx="2643174" cy="2500306"/>
          </a:xfrm>
          <a:prstGeom prst="rect">
            <a:avLst/>
          </a:prstGeom>
        </p:spPr>
      </p:pic>
      <p:sp>
        <p:nvSpPr>
          <p:cNvPr id="7" name="TextBox 6"/>
          <p:cNvSpPr txBox="1"/>
          <p:nvPr/>
        </p:nvSpPr>
        <p:spPr>
          <a:xfrm rot="19036443">
            <a:off x="1638361" y="2857704"/>
            <a:ext cx="5572164" cy="1323439"/>
          </a:xfrm>
          <a:prstGeom prst="rect">
            <a:avLst/>
          </a:prstGeom>
          <a:noFill/>
        </p:spPr>
        <p:txBody>
          <a:bodyPr wrap="square" rtlCol="0">
            <a:spAutoFit/>
          </a:bodyPr>
          <a:lstStyle/>
          <a:p>
            <a:pPr algn="ctr"/>
            <a:r>
              <a:rPr lang="en-ZA" sz="8000" b="1" dirty="0" smtClean="0">
                <a:solidFill>
                  <a:srgbClr val="FF0000"/>
                </a:solidFill>
              </a:rPr>
              <a:t>R e c a p</a:t>
            </a:r>
            <a:endParaRPr lang="en-US" sz="8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1000"/>
                                        <p:tgtEl>
                                          <p:spTgt spid="4">
                                            <p:txEl>
                                              <p:pRg st="10" end="10"/>
                                            </p:txEl>
                                          </p:spTgt>
                                        </p:tgtEl>
                                      </p:cBhvr>
                                    </p:animEffect>
                                  </p:childTnLst>
                                </p:cTn>
                              </p:par>
                            </p:childTnLst>
                          </p:cTn>
                        </p:par>
                        <p:par>
                          <p:cTn id="44" fill="hold">
                            <p:stCondLst>
                              <p:cond delay="11000"/>
                            </p:stCondLst>
                            <p:childTnLst>
                              <p:par>
                                <p:cTn id="45" presetID="10" presetClass="entr" presetSubtype="0" fill="hold" grpId="0" nodeType="after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par>
                          <p:cTn id="52" fill="hold">
                            <p:stCondLst>
                              <p:cond delay="13000"/>
                            </p:stCondLst>
                            <p:childTnLst>
                              <p:par>
                                <p:cTn id="53" presetID="10" presetClass="entr" presetSubtype="0" fill="hold" grpId="0" nodeType="after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Effect transition="in" filter="fade">
                                      <p:cBhvr>
                                        <p:cTn id="55" dur="1000"/>
                                        <p:tgtEl>
                                          <p:spTgt spid="4">
                                            <p:txEl>
                                              <p:pRg st="14" end="14"/>
                                            </p:txEl>
                                          </p:spTgt>
                                        </p:tgtEl>
                                      </p:cBhvr>
                                    </p:animEffect>
                                  </p:childTnLst>
                                </p:cTn>
                              </p:par>
                            </p:childTnLst>
                          </p:cTn>
                        </p:par>
                        <p:par>
                          <p:cTn id="56" fill="hold">
                            <p:stCondLst>
                              <p:cond delay="14000"/>
                            </p:stCondLst>
                            <p:childTnLst>
                              <p:par>
                                <p:cTn id="57" presetID="10" presetClass="entr" presetSubtype="0" fill="hold" grpId="0" nodeType="after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5072098"/>
          </a:xfrm>
        </p:spPr>
        <p:txBody>
          <a:bodyPr>
            <a:noAutofit/>
          </a:bodyPr>
          <a:lstStyle/>
          <a:p>
            <a:pPr>
              <a:buFont typeface="+mj-lt"/>
              <a:buAutoNum type="arabicPeriod"/>
            </a:pPr>
            <a:r>
              <a:rPr lang="en-ZA" sz="1600" dirty="0" smtClean="0">
                <a:solidFill>
                  <a:srgbClr val="150C8E"/>
                </a:solidFill>
              </a:rPr>
              <a:t>1. Because everyone else has one?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2. Because the one we have does not work very well?</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3. Because the one we have is more than five years old?</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4. So that we can get better strategic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5. So that we can get better tactical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6. So that we can get better operational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7. So that we have more effective delegation and governance?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8. So that we can become more efficient?</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9. Head count reduction and audit fee reduction?</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Why invest in a new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 IBIS?</a:t>
            </a:r>
            <a:br>
              <a:rPr lang="en-ZA" sz="2400" b="1" dirty="0" smtClean="0">
                <a:solidFill>
                  <a:schemeClr val="tx2"/>
                </a:solidFill>
                <a:latin typeface="Verdana" pitchFamily="34" charset="0"/>
              </a:rPr>
            </a:br>
            <a:r>
              <a:rPr lang="en-ZA" sz="2400" b="1" dirty="0" smtClean="0">
                <a:solidFill>
                  <a:schemeClr val="tx2"/>
                </a:solidFill>
                <a:latin typeface="Verdana" pitchFamily="34" charset="0"/>
              </a:rPr>
              <a:t>Or any IBIS?</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4429124" y="1724012"/>
            <a:ext cx="4867276"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8" name="Content Placeholder 3"/>
          <p:cNvSpPr txBox="1">
            <a:spLocks/>
          </p:cNvSpPr>
          <p:nvPr/>
        </p:nvSpPr>
        <p:spPr>
          <a:xfrm>
            <a:off x="7500958" y="1571612"/>
            <a:ext cx="1438252"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baseline="0" noProof="0" dirty="0" smtClean="0">
                <a:ln>
                  <a:noFill/>
                </a:ln>
                <a:solidFill>
                  <a:srgbClr val="150C8E"/>
                </a:solidFill>
                <a:effectLst/>
                <a:uLnTx/>
                <a:uFillTx/>
                <a:latin typeface="+mn-lt"/>
                <a:ea typeface="+mn-ea"/>
                <a:cs typeface="+mn-cs"/>
              </a:rPr>
              <a:t>?</a:t>
            </a: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XXX NO!!!</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dirty="0" smtClean="0">
                <a:solidFill>
                  <a:srgbClr val="150C8E"/>
                </a:solidFill>
              </a:rPr>
              <a:t>Spinoff</a:t>
            </a:r>
            <a:endParaRPr lang="en-ZA" sz="1600" noProof="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9" name="TextBox 8"/>
          <p:cNvSpPr txBox="1"/>
          <p:nvPr/>
        </p:nvSpPr>
        <p:spPr>
          <a:xfrm rot="19904817">
            <a:off x="-369669" y="3498580"/>
            <a:ext cx="9972785" cy="646331"/>
          </a:xfrm>
          <a:prstGeom prst="rect">
            <a:avLst/>
          </a:prstGeom>
          <a:noFill/>
        </p:spPr>
        <p:txBody>
          <a:bodyPr wrap="square" rtlCol="0">
            <a:spAutoFit/>
          </a:bodyPr>
          <a:lstStyle/>
          <a:p>
            <a:pPr algn="ctr"/>
            <a:r>
              <a:rPr lang="en-ZA" sz="3600" dirty="0" smtClean="0">
                <a:solidFill>
                  <a:srgbClr val="FF0000"/>
                </a:solidFill>
              </a:rPr>
              <a:t>To support better decision making</a:t>
            </a:r>
            <a:endParaRPr lang="en-US" sz="3600" dirty="0">
              <a:solidFill>
                <a:srgbClr val="FF0000"/>
              </a:solidFill>
            </a:endParaRPr>
          </a:p>
        </p:txBody>
      </p:sp>
      <p:sp>
        <p:nvSpPr>
          <p:cNvPr id="10" name="Rectangle 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1000"/>
                                        <p:tgtEl>
                                          <p:spTgt spid="8">
                                            <p:txEl>
                                              <p:pRg st="8" end="8"/>
                                            </p:txEl>
                                          </p:spTgt>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1000"/>
                                        <p:tgtEl>
                                          <p:spTgt spid="8">
                                            <p:txEl>
                                              <p:pRg st="10" end="10"/>
                                            </p:txEl>
                                          </p:spTgt>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fade">
                                      <p:cBhvr>
                                        <p:cTn id="55" dur="1000"/>
                                        <p:tgtEl>
                                          <p:spTgt spid="4">
                                            <p:txEl>
                                              <p:pRg st="12" end="12"/>
                                            </p:txEl>
                                          </p:spTgt>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xEl>
                                              <p:pRg st="12" end="12"/>
                                            </p:txEl>
                                          </p:spTgt>
                                        </p:tgtEl>
                                        <p:attrNameLst>
                                          <p:attrName>style.visibility</p:attrName>
                                        </p:attrNameLst>
                                      </p:cBhvr>
                                      <p:to>
                                        <p:strVal val="visible"/>
                                      </p:to>
                                    </p:set>
                                    <p:animEffect transition="in" filter="fade">
                                      <p:cBhvr>
                                        <p:cTn id="59" dur="1000"/>
                                        <p:tgtEl>
                                          <p:spTgt spid="8">
                                            <p:txEl>
                                              <p:pRg st="12" end="12"/>
                                            </p:txEl>
                                          </p:spTgt>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animEffect transition="in" filter="fade">
                                      <p:cBhvr>
                                        <p:cTn id="63" dur="1000"/>
                                        <p:tgtEl>
                                          <p:spTgt spid="4">
                                            <p:txEl>
                                              <p:pRg st="14" end="14"/>
                                            </p:txEl>
                                          </p:spTgt>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8">
                                            <p:txEl>
                                              <p:pRg st="14" end="14"/>
                                            </p:txEl>
                                          </p:spTgt>
                                        </p:tgtEl>
                                        <p:attrNameLst>
                                          <p:attrName>style.visibility</p:attrName>
                                        </p:attrNameLst>
                                      </p:cBhvr>
                                      <p:to>
                                        <p:strVal val="visible"/>
                                      </p:to>
                                    </p:set>
                                    <p:animEffect transition="in" filter="fade">
                                      <p:cBhvr>
                                        <p:cTn id="67" dur="1000"/>
                                        <p:tgtEl>
                                          <p:spTgt spid="8">
                                            <p:txEl>
                                              <p:pRg st="14" end="14"/>
                                            </p:txEl>
                                          </p:spTgt>
                                        </p:tgtEl>
                                      </p:cBhvr>
                                    </p:animEffect>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animEffect transition="in" filter="fade">
                                      <p:cBhvr>
                                        <p:cTn id="71" dur="1000"/>
                                        <p:tgtEl>
                                          <p:spTgt spid="4">
                                            <p:txEl>
                                              <p:pRg st="16" end="16"/>
                                            </p:txEl>
                                          </p:spTgt>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8">
                                            <p:txEl>
                                              <p:pRg st="16" end="16"/>
                                            </p:txEl>
                                          </p:spTgt>
                                        </p:tgtEl>
                                        <p:attrNameLst>
                                          <p:attrName>style.visibility</p:attrName>
                                        </p:attrNameLst>
                                      </p:cBhvr>
                                      <p:to>
                                        <p:strVal val="visible"/>
                                      </p:to>
                                    </p:set>
                                    <p:animEffect transition="in" filter="fade">
                                      <p:cBhvr>
                                        <p:cTn id="75" dur="1000"/>
                                        <p:tgtEl>
                                          <p:spTgt spid="8">
                                            <p:txEl>
                                              <p:pRg st="16" end="16"/>
                                            </p:txEl>
                                          </p:spTgt>
                                        </p:tgtEl>
                                      </p:cBhvr>
                                    </p:animEffect>
                                  </p:childTnLst>
                                </p:cTn>
                              </p:par>
                            </p:childTnLst>
                          </p:cTn>
                        </p:par>
                        <p:par>
                          <p:cTn id="76" fill="hold">
                            <p:stCondLst>
                              <p:cond delay="180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7">
                                            <p:txEl>
                                              <p:pRg st="0" end="0"/>
                                            </p:txEl>
                                          </p:spTgt>
                                        </p:tgtEl>
                                        <p:attrNameLst>
                                          <p:attrName>style.visibility</p:attrName>
                                        </p:attrNameLst>
                                      </p:cBhvr>
                                      <p:to>
                                        <p:strVal val="visible"/>
                                      </p:to>
                                    </p:set>
                                    <p:animEffect transition="in" filter="fade">
                                      <p:cBhvr>
                                        <p:cTn id="79" dur="2000"/>
                                        <p:tgtEl>
                                          <p:spTgt spid="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3"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additive="base">
                                        <p:cTn id="84" dur="500" fill="hold"/>
                                        <p:tgtEl>
                                          <p:spTgt spid="9"/>
                                        </p:tgtEl>
                                        <p:attrNameLst>
                                          <p:attrName>ppt_x</p:attrName>
                                        </p:attrNameLst>
                                      </p:cBhvr>
                                      <p:tavLst>
                                        <p:tav tm="0">
                                          <p:val>
                                            <p:strVal val="1+#ppt_w/2"/>
                                          </p:val>
                                        </p:tav>
                                        <p:tav tm="100000">
                                          <p:val>
                                            <p:strVal val="#ppt_x"/>
                                          </p:val>
                                        </p:tav>
                                      </p:tavLst>
                                    </p:anim>
                                    <p:anim calcmode="lin" valueType="num">
                                      <p:cBhvr additive="base">
                                        <p:cTn id="85" dur="500" fill="hold"/>
                                        <p:tgtEl>
                                          <p:spTgt spid="9"/>
                                        </p:tgtEl>
                                        <p:attrNameLst>
                                          <p:attrName>ppt_y</p:attrName>
                                        </p:attrNameLst>
                                      </p:cBhvr>
                                      <p:tavLst>
                                        <p:tav tm="0">
                                          <p:val>
                                            <p:strVal val="0-#ppt_h/2"/>
                                          </p:val>
                                        </p:tav>
                                        <p:tav tm="100000">
                                          <p:val>
                                            <p:strVal val="#ppt_y"/>
                                          </p:val>
                                        </p:tav>
                                      </p:tavLst>
                                    </p:anim>
                                  </p:childTnLst>
                                </p:cTn>
                              </p:par>
                            </p:childTnLst>
                          </p:cTn>
                        </p:par>
                        <p:par>
                          <p:cTn id="86" fill="hold">
                            <p:stCondLst>
                              <p:cond delay="5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10"/>
                                        </p:tgtEl>
                                        <p:attrNameLst>
                                          <p:attrName>style.visibility</p:attrName>
                                        </p:attrNameLst>
                                      </p:cBhvr>
                                      <p:to>
                                        <p:strVal val="visible"/>
                                      </p:to>
                                    </p:set>
                                    <p:animEffect transition="in" filter="fade">
                                      <p:cBhvr>
                                        <p:cTn id="8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build="p"/>
      <p:bldP spid="8" grpId="0" uiExpand="1" build="p"/>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do you unlock</a:t>
            </a:r>
            <a:r>
              <a:rPr kumimoji="0" lang="en-ZA" sz="2400" b="1" i="0" u="none" strike="noStrike" kern="1200" cap="none" spc="0" normalizeH="0" noProof="0" dirty="0" smtClean="0">
                <a:ln>
                  <a:noFill/>
                </a:ln>
                <a:solidFill>
                  <a:srgbClr val="002060"/>
                </a:solidFill>
                <a:effectLst/>
                <a:uLnTx/>
                <a:uFillTx/>
                <a:latin typeface="+mj-lt"/>
                <a:ea typeface="+mj-ea"/>
                <a:cs typeface="+mj-cs"/>
              </a:rPr>
              <a:t> IBIS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Value is unlocked through effective delivery of information that is intuitively fundamentally meaningful</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Packaged in a way that the computer system APPEARS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Presented through:</a:t>
            </a:r>
          </a:p>
          <a:p>
            <a:pPr marL="800100" lvl="1" indent="-342900">
              <a:buClr>
                <a:schemeClr val="tx2"/>
              </a:buClr>
              <a:buFont typeface="+mj-lt"/>
              <a:buAutoNum type="arabicPeriod"/>
            </a:pPr>
            <a:r>
              <a:rPr lang="en-ZA" dirty="0" smtClean="0">
                <a:solidFill>
                  <a:schemeClr val="tx2"/>
                </a:solidFill>
              </a:rPr>
              <a:t>reports</a:t>
            </a:r>
          </a:p>
          <a:p>
            <a:pPr marL="800100" lvl="1" indent="-342900">
              <a:buClr>
                <a:schemeClr val="tx2"/>
              </a:buClr>
              <a:buFont typeface="+mj-lt"/>
              <a:buAutoNum type="arabicPeriod"/>
            </a:pPr>
            <a:r>
              <a:rPr lang="en-ZA" dirty="0" smtClean="0">
                <a:solidFill>
                  <a:schemeClr val="tx2"/>
                </a:solidFill>
              </a:rPr>
              <a:t>graphs</a:t>
            </a:r>
          </a:p>
          <a:p>
            <a:pPr marL="800100" lvl="1" indent="-342900">
              <a:buClr>
                <a:schemeClr val="tx2"/>
              </a:buClr>
              <a:buFont typeface="+mj-lt"/>
              <a:buAutoNum type="arabicPeriod"/>
            </a:pPr>
            <a:r>
              <a:rPr lang="en-ZA" dirty="0" smtClean="0">
                <a:solidFill>
                  <a:schemeClr val="tx2"/>
                </a:solidFill>
              </a:rPr>
              <a:t>dashboards</a:t>
            </a:r>
          </a:p>
          <a:p>
            <a:pPr marL="800100" lvl="1" indent="-342900">
              <a:buClr>
                <a:schemeClr val="tx2"/>
              </a:buClr>
              <a:buFont typeface="+mj-lt"/>
              <a:buAutoNum type="arabicPeriod"/>
            </a:pPr>
            <a:r>
              <a:rPr lang="en-ZA" dirty="0" smtClean="0">
                <a:solidFill>
                  <a:schemeClr val="tx2"/>
                </a:solidFill>
              </a:rPr>
              <a:t>advanced statistical techniques</a:t>
            </a:r>
          </a:p>
          <a:p>
            <a:pPr marL="800100" lvl="1" indent="-342900">
              <a:buClr>
                <a:schemeClr val="tx2"/>
              </a:buClr>
              <a:buFont typeface="+mj-lt"/>
              <a:buAutoNum type="arabicPeriod"/>
            </a:pPr>
            <a:r>
              <a:rPr lang="en-ZA" dirty="0" smtClean="0">
                <a:solidFill>
                  <a:schemeClr val="tx2"/>
                </a:solidFill>
              </a:rPr>
              <a:t>advanced economic analysis</a:t>
            </a:r>
          </a:p>
          <a:p>
            <a:pPr marL="800100" lvl="1" indent="-342900">
              <a:buClr>
                <a:schemeClr val="tx2"/>
              </a:buClr>
              <a:buFont typeface="+mj-lt"/>
              <a:buAutoNum type="arabicPeriod"/>
            </a:pPr>
            <a:r>
              <a:rPr lang="en-ZA" dirty="0" smtClean="0">
                <a:solidFill>
                  <a:schemeClr val="tx2"/>
                </a:solidFill>
              </a:rPr>
              <a:t>other advanced techniques of information presentation, analysis and interpretation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Resulting in MUCH BETTER strategic, tactical and operational decisions that manifest in improved organizational profitability, growth, impact, etc</a:t>
            </a: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909678" y="2857496"/>
            <a:ext cx="3234322" cy="2143140"/>
          </a:xfrm>
          <a:prstGeom prst="rect">
            <a:avLst/>
          </a:prstGeom>
          <a:noFill/>
          <a:ln w="9525">
            <a:noFill/>
            <a:miter lim="800000"/>
            <a:headEnd/>
            <a:tailEnd/>
          </a:ln>
        </p:spPr>
      </p:pic>
      <p:sp>
        <p:nvSpPr>
          <p:cNvPr id="4" name="TextBox 3"/>
          <p:cNvSpPr txBox="1"/>
          <p:nvPr/>
        </p:nvSpPr>
        <p:spPr>
          <a:xfrm rot="19904817">
            <a:off x="-411969" y="3467802"/>
            <a:ext cx="9972785" cy="707886"/>
          </a:xfrm>
          <a:prstGeom prst="rect">
            <a:avLst/>
          </a:prstGeom>
          <a:noFill/>
        </p:spPr>
        <p:txBody>
          <a:bodyPr wrap="square" rtlCol="0">
            <a:spAutoFit/>
          </a:bodyPr>
          <a:lstStyle/>
          <a:p>
            <a:pPr algn="ctr"/>
            <a:r>
              <a:rPr lang="en-ZA" sz="4000" dirty="0" smtClean="0">
                <a:solidFill>
                  <a:srgbClr val="FF0000"/>
                </a:solidFill>
              </a:rPr>
              <a:t>High value business decisions</a:t>
            </a:r>
            <a:endParaRPr lang="en-US" sz="4000" dirty="0">
              <a:solidFill>
                <a:srgbClr val="FF0000"/>
              </a:solidFill>
            </a:endParaRPr>
          </a:p>
        </p:txBody>
      </p:sp>
      <p:sp>
        <p:nvSpPr>
          <p:cNvPr id="7" name="Rectangle 6"/>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1000"/>
                                        <p:tgtEl>
                                          <p:spTgt spid="5">
                                            <p:txEl>
                                              <p:pRg st="6" end="6"/>
                                            </p:txEl>
                                          </p:spTgt>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1000"/>
                                        <p:tgtEl>
                                          <p:spTgt spid="5">
                                            <p:txEl>
                                              <p:pRg st="7" end="7"/>
                                            </p:txEl>
                                          </p:spTgt>
                                        </p:tgtEl>
                                      </p:cBhvr>
                                    </p:animEffect>
                                  </p:childTnLst>
                                </p:cTn>
                              </p:par>
                            </p:childTnLst>
                          </p:cTn>
                        </p:par>
                        <p:par>
                          <p:cTn id="32" fill="hold">
                            <p:stCondLst>
                              <p:cond delay="10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1000"/>
                                        <p:tgtEl>
                                          <p:spTgt spid="5">
                                            <p:txEl>
                                              <p:pRg st="9" end="9"/>
                                            </p:txEl>
                                          </p:spTgt>
                                        </p:tgtEl>
                                      </p:cBhvr>
                                    </p:animEffect>
                                  </p:childTnLst>
                                </p:cTn>
                              </p:par>
                            </p:childTnLst>
                          </p:cTn>
                        </p:par>
                        <p:par>
                          <p:cTn id="40" fill="hold">
                            <p:stCondLst>
                              <p:cond delay="12000"/>
                            </p:stCondLst>
                            <p:childTnLst>
                              <p:par>
                                <p:cTn id="41" presetID="10" presetClass="entr" presetSubtype="0" fill="hold"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1000"/>
                                        <p:tgtEl>
                                          <p:spTgt spid="5">
                                            <p:txEl>
                                              <p:pRg st="10" end="10"/>
                                            </p:txEl>
                                          </p:spTgt>
                                        </p:tgtEl>
                                      </p:cBhvr>
                                    </p:animEffect>
                                  </p:childTnLst>
                                </p:cTn>
                              </p:par>
                            </p:childTnLst>
                          </p:cTn>
                        </p:par>
                        <p:par>
                          <p:cTn id="44" fill="hold">
                            <p:stCondLst>
                              <p:cond delay="13000"/>
                            </p:stCondLst>
                            <p:childTnLst>
                              <p:par>
                                <p:cTn id="45" presetID="10" presetClass="entr" presetSubtype="0" fill="hold" nodeType="after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20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3"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909678" y="4714860"/>
            <a:ext cx="3234322" cy="2143140"/>
          </a:xfrm>
          <a:prstGeom prst="rect">
            <a:avLst/>
          </a:prstGeom>
          <a:noFill/>
          <a:ln w="9525">
            <a:noFill/>
            <a:miter lim="800000"/>
            <a:headEnd/>
            <a:tailEnd/>
          </a:ln>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the core requirement for any IBIS?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2585323"/>
          </a:xfrm>
          <a:prstGeom prst="rect">
            <a:avLst/>
          </a:prstGeom>
          <a:noFill/>
        </p:spPr>
        <p:txBody>
          <a:bodyPr wrap="square" rtlCol="0">
            <a:spAutoFit/>
          </a:bodyPr>
          <a:lstStyle/>
          <a:p>
            <a:pPr marL="342900" indent="-342900">
              <a:buClr>
                <a:schemeClr val="tx2"/>
              </a:buClr>
            </a:pPr>
            <a:r>
              <a:rPr lang="en-ZA" dirty="0" smtClean="0">
                <a:solidFill>
                  <a:schemeClr val="tx2"/>
                </a:solidFill>
              </a:rPr>
              <a:t>I can get answers to any question for which I can reasonably expect there to be answers in the databases that I KNOW my organization has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Easily and quickly and without major effort on the part of any staff member or contractor</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pPr>
            <a:r>
              <a:rPr lang="en-ZA" dirty="0" smtClean="0">
                <a:solidFill>
                  <a:schemeClr val="tx2"/>
                </a:solidFill>
              </a:rPr>
              <a:t>The RIGHT information at the RIGHT place at the RIGHT time in order to make the RIGHT decision</a:t>
            </a:r>
            <a:endParaRPr lang="en-US" dirty="0" smtClean="0">
              <a:solidFill>
                <a:schemeClr val="tx2"/>
              </a:solidFill>
            </a:endParaRPr>
          </a:p>
        </p:txBody>
      </p:sp>
      <p:sp>
        <p:nvSpPr>
          <p:cNvPr id="6" name="TextBox 5"/>
          <p:cNvSpPr txBox="1"/>
          <p:nvPr/>
        </p:nvSpPr>
        <p:spPr>
          <a:xfrm rot="19904817">
            <a:off x="-411969" y="3467802"/>
            <a:ext cx="9972785" cy="707886"/>
          </a:xfrm>
          <a:prstGeom prst="rect">
            <a:avLst/>
          </a:prstGeom>
          <a:noFill/>
        </p:spPr>
        <p:txBody>
          <a:bodyPr wrap="square" rtlCol="0">
            <a:spAutoFit/>
          </a:bodyPr>
          <a:lstStyle/>
          <a:p>
            <a:pPr algn="ctr"/>
            <a:r>
              <a:rPr lang="en-ZA" sz="4000" dirty="0" smtClean="0">
                <a:solidFill>
                  <a:srgbClr val="FF0000"/>
                </a:solidFill>
              </a:rPr>
              <a:t>High value intelligent information</a:t>
            </a:r>
            <a:endParaRPr lang="en-US" sz="4000" dirty="0">
              <a:solidFill>
                <a:srgbClr val="FF0000"/>
              </a:solidFill>
            </a:endParaRPr>
          </a:p>
        </p:txBody>
      </p:sp>
      <p:sp>
        <p:nvSpPr>
          <p:cNvPr id="8" name="Rectangle 7"/>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4120</TotalTime>
  <Words>4307</Words>
  <Application>Microsoft Office PowerPoint</Application>
  <PresentationFormat>On-screen Show (4:3)</PresentationFormat>
  <Paragraphs>631</Paragraphs>
  <Slides>58</Slides>
  <Notes>58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Worksheet</vt:lpstr>
      <vt:lpstr>Why your ERP is NOT delivering and how to fix IT</vt:lpstr>
      <vt:lpstr>PowerPoint Presentation</vt:lpstr>
      <vt:lpstr>PowerPoint Presentation</vt:lpstr>
      <vt:lpstr>PowerPoint Presentation</vt:lpstr>
      <vt:lpstr>Precision content engineering Key driver of successful implementations</vt:lpstr>
      <vt:lpstr>What is an ERP?</vt:lpstr>
      <vt:lpstr>Why invest in a new ERP / IBIS? Or any IBIS?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261</cp:revision>
  <cp:lastPrinted>2011-02-27T14:23:37Z</cp:lastPrinted>
  <dcterms:created xsi:type="dcterms:W3CDTF">2009-05-01T08:13:25Z</dcterms:created>
  <dcterms:modified xsi:type="dcterms:W3CDTF">2013-06-14T05:36:01Z</dcterms:modified>
</cp:coreProperties>
</file>